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C5FE-74DA-4CDC-95C6-1C35982B6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F9B44-5E4A-4992-A95A-E231ABE92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7B35-C56B-4D69-B9D3-2095CAB6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EFA4-79A1-42A8-980B-CC8B4E412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5594-7FC2-4D62-9CC9-69E60987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A1C7-05CD-430F-A927-FFA2DE27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0AFDE-7A15-4B3B-B9DD-757A7C24D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15422-4510-41FA-BB3E-A555D1AD1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DF146-D94C-4176-8B3D-45EA906D6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A42-B4D8-429D-B546-B28CBC0EE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7877E-C24B-4C80-A2A3-4068EDA52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B35831-7997-4987-B41B-F591E1473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_w5NGOHbgTw&amp;index=3&amp;list=PL8I6CO_s8bYsbIVgIOqdilHNJRRDlgRH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ZO1r2dvLSKo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4582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Agree or disagree – “an eye for an eye, a life for a life.”  Explain.</a:t>
            </a:r>
          </a:p>
        </p:txBody>
      </p:sp>
      <p:pic>
        <p:nvPicPr>
          <p:cNvPr id="2051" name="Picture 4" descr="C:\Users\shooks\Desktop\A-close-up-of-the-iris-of-0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75" y="2901950"/>
            <a:ext cx="51498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If a freeman wants to disinherit his son but the judges find the son has done no grave wrong, the father may not disinherit his son.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534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If a freeman rents a field but does not cultivate it, he shall pay the owner grain based on the yield of adjoining fields.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4582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If a trader borrows money from a merchant and then denies it, and the merchant can prove this loan was made, the trader shall pay the merchant three times the amount he borrowed.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ap-Babylonian Empires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533400" y="1219200"/>
            <a:ext cx="81534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Hammurabi"/>
          <p:cNvPicPr>
            <a:picLocks noChangeAspect="1" noChangeArrowheads="1"/>
          </p:cNvPicPr>
          <p:nvPr/>
        </p:nvPicPr>
        <p:blipFill>
          <a:blip r:embed="rId2" cstate="print"/>
          <a:srcRect l="7048" r="6609" b="15338"/>
          <a:stretch>
            <a:fillRect/>
          </a:stretch>
        </p:blipFill>
        <p:spPr bwMode="auto">
          <a:xfrm>
            <a:off x="304800" y="381000"/>
            <a:ext cx="44370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5029200" y="1828800"/>
            <a:ext cx="3886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spc="-1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Who is</a:t>
            </a:r>
          </a:p>
          <a:p>
            <a:pPr algn="ctr"/>
            <a:r>
              <a:rPr lang="en-US" sz="3600" i="1" kern="10" spc="-1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Hammurabi?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457200"/>
            <a:ext cx="83058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Hammurabi’s Code of Law</a:t>
            </a:r>
          </a:p>
          <a:p>
            <a:pPr marL="457200" indent="-457200" algn="ctr">
              <a:defRPr/>
            </a:pP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457200" indent="-457200">
              <a:buFontTx/>
              <a:buAutoNum type="romanUcPeriod"/>
              <a:defRPr/>
            </a:pPr>
            <a:r>
              <a:rPr lang="en-US" sz="2400" dirty="0">
                <a:solidFill>
                  <a:schemeClr val="bg1"/>
                </a:solidFill>
              </a:rPr>
              <a:t>Babylonian Empire [2000 BC – 1680 BC]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Nomadic warriors overtook the Sumerians.</a:t>
            </a:r>
          </a:p>
          <a:p>
            <a:pPr marL="457200" indent="-457200">
              <a:buFontTx/>
              <a:buAutoNum type="romanUcPeriod"/>
              <a:defRPr/>
            </a:pPr>
            <a:r>
              <a:rPr lang="en-US" sz="2400" dirty="0">
                <a:solidFill>
                  <a:schemeClr val="bg1"/>
                </a:solidFill>
              </a:rPr>
              <a:t>Hammurabi’s Code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In 1790 BC, king wrote the world’s first large collection of laws.</a:t>
            </a:r>
          </a:p>
          <a:p>
            <a:pPr marL="457200" indent="-457200">
              <a:buFontTx/>
              <a:buAutoNum type="romanUcPeriod"/>
              <a:defRPr/>
            </a:pPr>
            <a:r>
              <a:rPr lang="en-US" sz="2400" dirty="0">
                <a:solidFill>
                  <a:schemeClr val="bg1"/>
                </a:solidFill>
              </a:rPr>
              <a:t>Legal Principles of Hammurabi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“An eye for an eye, a tooth for a tooth.”</a:t>
            </a:r>
          </a:p>
          <a:p>
            <a:pPr marL="1371600" lvl="2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</a:rPr>
              <a:t>282 specific laws.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Punishments would be based upon social class of lawbreaker.</a:t>
            </a:r>
          </a:p>
          <a:p>
            <a:pPr marL="1371600" lvl="2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</a:rPr>
              <a:t>Wealthy citizens would pay fines, commoners would face physical punishment.</a:t>
            </a:r>
          </a:p>
          <a:p>
            <a:pPr marL="1371600" lvl="2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</a:rPr>
              <a:t>Government had a responsibility for what occurred in society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PillarOfHammurab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533400"/>
            <a:ext cx="37750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CodeOfHammurab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456565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228600" y="4572000"/>
            <a:ext cx="4816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HAMMURABI’S CODE STELE VIDEO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403725" y="4592638"/>
            <a:ext cx="1143000" cy="284162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ancient Babylonian math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600200" y="1143000"/>
            <a:ext cx="60198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data:image/jpeg;base64,/9j/4AAQSkZJRgABAQAAAQABAAD/2wCEAAkGBxQSEhUUExQUFRUXGR0XGBgYGRwfIBoYHSIfGRgcHBsgHSggGhslGxwYIjIhJyksLi4uHB81ODMsNygtLiwBCgoKBQUFDgUFDisZExkrKysrKysrKysrKysrKysrKysrKysrKysrKysrKysrKysrKysrKysrKysrKysrKysrK//AABEIASgAqgMBIgACEQEDEQH/xAAbAAABBQEBAAAAAAAAAAAAAAAEAAMFBgcCAf/EAEYQAAIBAgQDAwcKBQIGAgMBAAECEQADBBIhMQUiQRNRYQYyM3FzgbIVIzRCUlORkqHRFGJyscEHgiRDosLh8LPSdJOjZP/EABQBAQAAAAAAAAAAAAAAAAAAAAD/xAAUEQEAAAAAAAAAAAAAAAAAAAAA/9oADAMBAAIRAxEAPwDWuEcLsmxa+ZtejT6i/ZHhRfyVY+5tfkX9qXB/QWfZp8IoygD+SrH3Nr8i/tS+SrH3Nr8i/tRlKgD+SrH3Nr8i/tS+SrH3Nr8i/tRlKgD+SrH3Nr8i/tS+SrH3Nr8i/tRlKgD+SrH3Nr8i/tS+SrH3Nr8i/tRlKgD+SrH3Nr8i/tS+SrH3Nr8i/tRN26qiWIUd5MD8aBxXGLajlYMTtEkabkkdBQe3MBhxA7G0SdgLayf0/WuRgbH3Nrx5F/bU1G3eKgHc827nTNHQb6DuFBYTj3bubWGRrzLozHltp4M5mDtoqk0FiHD8P9zZ/Iv7VzdwWGXzrdhZ2lUH9xQNng99ye3vwvRMODb0/muSXPqGX31IWODWE1FpCYgswzMfWzSx95oOLOFwr+YmHb+lUP8Aanvkqx9za/Iv7V5ieF2XENatn/aNPUdwaHtFrDKpYvac5VLElrbHzVLHVlbYE6gwNZ0An5Ksfc2vyL+1L5Ksfc2vyL+1GUqAP5Ksfc2vyL+1ZlxfBWxfvRbT0j/VH2j4VrNZbxj6Re9o/wARoNG4P6Cz7NPhFGUHwf0Fn2afCKMoFSpUqBUqVKgVKlSoFSNKlQRmNQyZk+GZo/AH/BqLvYjIJAE9IAB6fWUE/iKkuMYmAAoBOaNdh4AQczeA95FRFxT5zHcSWJ+qO47x4yJ2URQVviWKu4rErhUYK7yXYGTbtiZbuLdB4sKteI4UtlMPatWV7FWbMhIgnKSC5O/NqTBM9Kr/APpiva3sbfZFDdotsERooUNAG41I6CYFXTiqllZemXNpMn7UQdwPxmgF4CGXtUZpKMABuApEgZ4Bb3iRHiKmqhrisrIVZhzBiqmQQxVTJI1+sakrF7MzAbKQJ8eo92lBzjsYLayRJOiqN2Y6AD3kUH/D9srK7lsykGJEEnSB9UqRod65u4+b5HnIiGQvRiYkzv5pGnj7nsDePaOGUrmPKSIzADaeseud+6g88nMY97D23uZe0gq+XbOpKPA6cwOlSdV3yHUrZuqTtiL0f7mzn9WNWKgVZbxj6Re9o/xGtSrLeMfSL3tH+I0GjcH9BZ9mnwijKD4P6Cz7NPhFGUCpUqVAqVKlQKlUbfxNx7jW7UKFjPcYTBOoVV6tEEzoJG+1Dvdui8ttbrEkEnOikbSIChTl3EzvAoJqhsY5A0O/dvHh0HrO1V9L+JsXktwL7MrM+W4RI0hijyLWsjlaD3U2eP3GZ0bLZfMQiXLZLD7ElXjKftiQO8HSgkrtvUT00CjYdY8e+Dvu0CBVZ8osW0NJgAkxruAAZI3Mz00jQCNJ/E8VQWwywSV171PVT9kjrJn+9UXiRL8zEwDmiYndiB1Agj9PCgtv+mGEy4Mv1u3rr+7Oyrp00UVOcTxa22EzIQlfEyoAnYTMa9JpjyMtxgcNpE21aP6ub/NG4jDo786hhkIIImQSD/igj+F4u3cKi1GWMxiCFX6pzAkGTGx6dwp23cZSzLaIDa94OmjcssO4gr0pjyftxcu9wVFA6RlB29c05j4uXiCuZUXL/wAs87amQ56Lk/E0Dt26EW2gzMXIkgbiZYzoJJJ0nqdNKde6LjWyuYQ4YgqwkFWXYgTGYeqgsQjJlyqoUSMoGXYFhESPqkb91P4Wyc+hymegWCoIzA8sg6xv30Ef5CtC4pJ1XFXem0mQPwirPVX8io7THR1xJJ/Ko/xVooFWW8Y+kXvaP8RrUqy3jH0i97R/iNBo3B/QWfZp8Ioyg+D+gs+zT4RRlAqVKlQKlSpUEfPZ3zOiXcsHuuAQQe7MoWP6T3insdjFtLJ1J0VRuzdwofyhaMO5EZtMk9LkgWz7nymu8Bw7IS7nPdbdiNvBR9VaDnDYJgrsSBeuDVwPNgEIBO6rJ33JJ61A8X4dYLHtrxuYgCUACkoT5pyx5gGnPoZJOpEWUXi5ITzRu/8A9e/17euq9ieA4g3LjW3VA75pLEmMoSfNnNGbckDMTQM45icKpKWjaEPnsGBroWAIyspBMwZHcajuO4UdhcuAArkPZxOublzDw007wSTqasvBMPbsWVw2jssl1QSFZiXIMAKACdJA0G1ANgA+bDP80M82hOjW5DELoJgyI6CNIiQsuBs9nbRBsqqv4ACglvh3vwTyZbfqYrm07/PX9ah+JC8pJbEYkLuOzS2BOoCT2bESY6kmaat2U5s1zFOVYKx7UedAaTkAgCY1iI7qCR4biBbGJuZSR22UDQE8qAbkdSaaKXTMBWLMSARbIXqZJILGT/iaaW9ZW3nIvEzs125G8A5pI217wKeF7CZisXM2YKYa55zCQNG3gf4oOXs4hiMtqzlIJB1QyVI5gAwjUVL4G1cBJuBBvAUk7kHcgd1RuJC21XsluknRR2tyAOXzhm0Gv6eNO4Ru0uuiviFCRJLAqxImBmBOngf8SAvkdZy3Mb/+Sf1RGH96s1Qfk9by3sb7dT//ACtVOUCrLeMfSL3tH+I1qVZbxj6Re9o/xGg0bg/oLPs0+EUZQfB/QWfZp8IoygVKlSoFSpUqAPi2EN2y6AgMRykiQGGqkjqAwGlMYfFG87pEKkK5B0a5EsimBKrIk9SY0g1J1X8BxDImQAtea7eOQb+kaWY7IsFdT3iJ2oHlxr3EvCBZVDCuTAy7NuOUgCfCQNwaGwvEDiNnZbK6AgEPeI3Pelvx3PeOpb8N7WGvv2g0i2ulsGdNN3M9T+Ao5AEBGULAJ02MUDWFvZVVRaK6eaIgd8HrQnGrPb2yjWroMyjqbco481llxqD+IkUZjLcqROm+vhrBggkH/FcLhxbyp9VifDXU6d2+n9NAFY/4m2EvKbd0RnVlGuUgysyCrEA6ExI60O4QhzccsBdYrIMiAZUdN++RFHYuyzSwYh7ZEd0xEkdxnXwM7gRy99WtZhm57ZYAHWTMrG2hPXQa0APELaozOHGUIhCBQ0c0BoCNpsRodZNNW8rntFLW4uQ0wocrlAkwPrMO/bQUsStoNcmSR2COoDmJIK6CANx5s7617gMRbLqk8xuFmJkiVjLqYG6QN4KneJoGRfUZFhnzXlSZI15GGpkkDKZgdY03o/BgZLjhWUmQWmZAQ7d2vSurd4peQAEryJmJLcxDMRq4yRlAmDOYeNc4e4exBzBpnKJkDzVAB79fUCffQeeTd1v4viCnYXbZHvtKP+2rJVZ8nF/47iPi9r/4xVmoFWW8Y+kXvaP8RrUqy3jH0i97R/iNBo3B/QWfZp8Ioyg+D+gs+zT4RRlAqVKlQKuLlyPWdhXl67l8Sdh3/wDjxoBTm5mkg6AD6/gv8nj1iTpuBtq9P+D3+rvHjUIMXbs3cU150tuWTIXIE2woyAH+vtPfNSV/FpaUvcIEQDuQJ0CgASSdNhJqj8UNvFMb/aXM2e4iMub5m2sW8xtkAkFpkyG5uWdaCR4t5dYe3c7O2txnLAHTKoIIIJnX1wpNM8ZHEcXdWyIw1tgWORszBNpuPAgkmAi7wZNQ/D+FLhMWhuw7htFTWXKgkJmygmWAnx6TppGMs3MkWWVG73Utp6sw199BRLf+n923DrfW46ySpDAt4Fw3XUSRVg4abBsdvkAQA50cAtbcGGEmSCDIgnuiKi8Zwi526Nfxdxkt63MwurmP1iAsW1WCAI2gmZmjrHk612w6i86reOZuU5mjltkljIBUITInTcbUExd4dayM1tCSQQMjEE9NDNRKeUFnBpbtYkPZLCSSVYZiSXPK7MFzFtSAB7qrnC+N8VvO1hLCW7dtjaNwZBlyiRuWiREEIRqNukhieG4e7h2RbRu4y6n/ADlzXFY6TcYryIp67QOWdBQSD8TUG5esIGzXbYd20BQECQ2YiBBjRYnbWTzgcCjKZ7G6DdBaGJMrzLGpkqSDBOgzmNYprB4MYO0lkKMwNtM4AYuYgsFJlQACJnTU99S+Ns5hoCCt0EbiRoSTrqAoJ9wHhQDdm6spYBy1xsxJjJuF3BMwTGoJgaV3g7XZoFSIW5E/a1Uc0RzaCd/2I/hFVlBAYy9wHKdGMiRqYOp8D4U5fykL2ctlcSEA3LDzvs7yTvFBDeSV0nH8Qk6SmniC6z+CircLnMV6gTVI4PjhZxWN0lnurA8OZifwbarPYv8AMpn+Qz749ewoJOst4x9Ive0f4jWo1l/GPpF72j/EaDReD+gs+zT4RRlB8H9BZ9mnwijKBUqVKgEuYaZnmnfxHRfBe/vpBIkkjxboo7l7vXRdQvlJjLAtPZu3hZ7VSgbukHrsNAd6CP49xbDXLLrbv2+0t8wCsJVl3kdNCde8iNYqB8nMXh/nFe4tlmIdddgMpkySAQ1uVO2p0OswnEcal0/w65ctoZYtzFx49LmjN1YR4HUzIFfDI652cArruJUgTBG4YEAAQZAkTKigtOH7S7ebEpqUuM4EeeozCBqY5dtpMnpV8wOKW6iupkEVUfI28lm3YtuAjFVGsCXdc58J6HxirNg8CLTPkkKQDHQNrt3aR66CN8pOLi3K27IvXAyDXRVdzlthj9okiABIBkwImU4XevMp7e2qOD9RsykeBIB/ECgfKDCg2RbQhbhdbiE7F0YPmb+XSD6wB0oPDcaupNy81t7R1i0jZrYJIVjLHOpg7AHYxvAe3gMJi2fKSmI5iRpldQiGRmAZcktsSIb1V35RYUWWGLtctxMouRtdtyBlYbMQCcpOxI6aUFxDjmHxDqmfKoLLmZWBJIKOFUidiwkxqRAMV3iL7Y/I4DJgkdbhf619kYFQq7rbDgEkwWjaNSDmKwnz2dX7JszDOWzEgg8oUkhfNBA8BppXGEYLDnOivdIEsXzEgqm45VMnQbaSY0pziivOgEG8oXKqEgxzbnRiZ17q6w1gNmfncdrcIzA8pPVZPKq5T72MATQN4djdS2zMfSFiMxJGpKiQToNu6D40Zaso6EZYDXZPZliPPZpmNiN+mp12oa2oTsxbRnBYAFkAKAglj0G/WCd66PEGhT5kPDKxzNlBnTNqrRpBiCRE6SFfIBxmK6fOJJ7h2ep/WfdVp4fqAvXKI9az+uxqrYRYxmNLeb/EKCNeij9CrdO6rLw25zLptlk+7L/ZhQT6NIB76y/jH0i97R/iNafaWBHj/wCazDjH0i97R/iNBo3B/QWfZp8Ioyg+D+gs+zT4RRlAqVKlQKqhiLN7tsQ1pczF8gfqAypOUkiMuoI6wIINWHinERaAAGe48hEHUjck/VQbljoPWQCFwzDMqOTcBeWZmMQpPNCj6q6zJ1Mz3UEAnkFKgm8RdykMygEMTrqCCIzTuCYoLhnkL2FwNfc3bQ1AtrBDawXjmYDQwvXcGBRnFOIk4ZkTEWnuPMXDckLAAjPAWWbMZ0VZ6wJIwXGslw27ygJ82qXlyqxd5BgK5zpJQZlnUkEaUHWHtaNmKqAEIZcsDSAwjljfw1NE4rihvW0W3mVDJLbFkWAsdwY6+oeNCeUXCGLHswSzavbWIv21ILwDot4T4Bgx/wBoVrG9p2fZ+Y0ssaabD37iPVQM4rFXHu5LFq4V57XaTozKZuKhJ3EFdN4J1ymDG8nsVfRgzJZDCNZkLBAAg8u5mfdUzcxKWrSqtoOFPm8okH6wnTOSwOsbtrpUe/ljhwSosXW1KkKbZG2o0uQe7xoKthHW5bzW2zczKjKDqyHnK5hrEb66homKt3BnN3BPaQhGtyuY5guvP64ytt+NQtzjiMhUWVS3o1m2DyoQCBnVY3YyUBgd805h8Z2ljD4i8i/w7Bne2sBA5LC12k6G3IYEtoGKk6DQLQcVauqGs3LN2LgmGDgE+onKY1FAWrrSQbgVjcg5mKhmAjIm8rHTfrppUHxTHHD4m1i4VLMi1iAkFRacwrluuR45hoAX7jUvcul70Mcot3C+izOjIgzfVEgyep98A5ZuOTbzEqWYgqTrCjU6GDEEGZHNTtnDhras9tFY3C4yLmAJcsSSJ1Medpr3bU3wvImUTGQXF3Y6CdGYmC0k9DJBjai2S4Fsx8386O0gESsuTEE5QzZdzselBDYRA+KxoH36e45LY/Gf81McPWVWRByoD+Ug/pB91Rnk/a/4rHHp/ED+y6/2qd4Zh4n8O/YsB/0mKCTt7Cd+vrrL+MfSL3tH+I1qIrLuMfSL3tH+I0GjcH9BZ9mnwijKD4P6Cz7NPhFGUCofHYoWkLmTGwG7MdFUeJMCiDUTbU3r+c+iskqg+3c2d/UuqDxLeFA5gcMUDXb5XtGEsfqog1CD+VRqT1MnuAr2DwDYlWuJnNhmlFc63tdbr6AZAPMQiD5zBpAp/wAv+IRZayv1lzXD3WxoAfBmgH+UNVnw1xWUZYiBEd1AHYa4lsIQHu5SRoQk65VLBYHQbeMdKhMHwu6UuOVyP9lsoW6ROfMq8oQ7Kw5xEknarDxI3MnzYBMidJ5esDMuvvFNYm8eyRXhHuckTMMVMgHrEGgqa8Tu6PNxnVc4JaAoADEOII1VgJ0lleNooPyXxKXWt8uRkeHSNjmLT6jv76Lv5zaYG03bBWUIQx0OjPoIyhS2xOYxEdYO3ZXtBiFNwdtyvbnZmBebd4SHWUgAiQHOo0oLRjLyIkFhMDQHuUfhJ/tUNdwIDFpRVgaM6LML2bRJncr7yOtF2sFbJjL0adTJnMTJ2IlV6fppTly2LZbbRFMR9pSjnwOeTpG+tBXuLYNrSMsBjIWFOYh2jKpA1kkrGn1h31auEWzhsPasXCgCWZuggmHILQdYiSdOv4VCcLx7i6AuXly5TkWSCCYJiTppM9BVq4pbRndTq2jFcxA7kE7CSo699BH9gtlOxupmwd5ez1HLaLEoE8LR0AnzSQNiMsHwDibWsS+D7RL5yoLNwMCXt22YwzyQpVSMx1JAMKd6msUWuteIt9uLOHUrbdot/wARzXMpGzEq1skmcukbmoTyvwiYpbOKB7OyLStddBzrb1fOmoACZritrszadCFjwlgswQkAkXLobRhcRoEo2UaAmCNCMwPWadsy6almM2rgEkZSXLhZ6gAr6+tCY64uU4lSWSwbNu02vNbzIbxTQZy4IXSc2QAUfgB82CPNK5h4jOWB8Noig68nEBv44/8A+gf/AB2/8zU7bt5T/wC+uozgNiLmKb7d+fwRBUuaD2st4x9Ive0f4jWpVlvGPpF72j/EaDRuD+gs+zT4RRlB8H9BZ9mnwijKALit9lQBPPchE9Z3PjlUM3up6zbW1bC7Ki9e4Dc0IlvtMSXO1oZF/qaGc/lyj3mozy+4gLWGy5snasEJ7l85/wDpBH+6gq9/jKm1exDobtzGMbNi0NMyeYqnuA1J8TVw8l7N21aS3e9IogkEkHxk71SfJfA3buNZQ6qMLaVU5RKi8S+gIaSFhJ082p3G2cYjOme8/LCOmYaxIbTk86Fg9JMiNQtfEuI27Fs3LjQo95J6AKNWY9ANTVS4dxB8feF9VhFzLZDDzQdGusuma4dgo0USS0mKM4X5N3rTG4Hthjl5WBuaiZOYwQxzHUU75DkhcShjkxNwaHlBhSwXqBmkwe+gsVi1lUDUx3mqjxvBjEX5sC2os5jduEAB7kRlkfZBYs3QlRrzRO8WxhJ7G1OdtCR9Udde/wDtMnoC1h8OEQWrYERqehj/ALB+pPiTQQdrFKwUoc+ZVIKgsMrHzpEAiQQSCY17xTPEFYAs1q4zNKFdEgZjlPMDIZgIiYDa7RQj41rQvqzcwvkEgDrnEgLp5nNHgK8vYy5da2DBYkKoJ0mdJMaa5ztso76B1cOtq6hCXGuNeUWwYykEAieqiCy+4d8VZb9l3a4oIWDpOswAT0331k9NKj14bcTEWrrw1q2CSVkkGMoJBEwATqJOg0pnG3713ENbwgyo4lsSRMaZYtjTNC9TIBiAYoDuEnscW9hSbgdRec7m1cgKQx6K4UMo3kN0IqH4lZS3i7627dt0CJeyuzC2MSxc6gHJOVFcgrOoImalMfbw+Dw/Y5Xd7h5UtsRdvXd82cENm01cmABqYpvyctth7LA2lui4TcdrThhmIEh2uuGcwBzyZ7l2oA7dw3fnDefE4ja2LY+ZtM3LnyjlBXMWl2nTSiuHY1cvZgq2RezQqfSIuiuBJgMQ43M5GI0pseTzXcPcSzfawIK2rasrBNJyu0ZoIIBCtoDoTVa8jeDHCi615BaZ1NlGDkizcA57eX6hZQCp8NNxIaNwUnPiQRtfMeMpbP8AmpSobgSkXcXJ5TdUrO4+atTNTNAqy3jH0i97R/iNalWW8Y+kXvaP8RoNG4P6Cz7NPhFFsdKE4P6Cz7NPhFO4rUBftED3bn9BQccOtkJJ3Ylz/uMx7hA91UfyutHG4prSAscKqsR0LNBZY78ptn8RWgOwA10rOfJ1mF6/iVJHaXWLmCcqkyjEdUiEJGqm2OmagkOCX0THK/MDiLfZFSpBW6k3oOnXNfIO0LVo4ljLiQLdprjHaICj+pidPcDUBi7xfieEzlCgs3mQqxIz8oY+ByH8Cas9vFKd+UzEE/8AszQVbiXlPisMjG9hACwYWmW4GGceaHGUFVmOYBtJqE8mOGFvnEuDlkXL4I+cYsXuOzCYBdmKpJIkeZMnQsbYF1HSYzKVnukQY9xqv8P4F/BsLdt17IlriqUGZDoGCxy5CxSAACNgY2CTweDgQohSNZ85/wCr7K76bmT4yDx3iWRTbtMFYnK93QBT9lSdM/6KNT3EniuJuLbcrqQCcqq2ZogZQQxIJOkjWovyb4d29xr17DlUQKllLttQVIk3HW3JCAkqo6nIZOtBX7nk/wBqQFxWTPlypbXN5kmBcmGaSGJJLGCepri7hGwzLYTDnEOHFxb7kGRHowNyYDLsAAV7qunlZaIsghFZA6m5OY5LeuZky8wcaRFVK3cvqCmd3uEnLor3suaUDoOW2Mpmbh3GupoLri+Jp/DG6uzJK+JYQo9ckUC9oWEDW2XtMo7RAfSH6xgah569RoehFb4JwZXxTpiEKhC14q10kM7GYhYRcupIA1JJ1Bmrhg2wysFtIknqqdBuZjUT1oIzyewCSbzMb73rZZrzgiFJMWkXa2oA1EzOpk11xO2EsKRmbNcVlACvzGQurMAAIGsmOld4PK9+4yglHJNs9NAFZgZ0BfNqBqdZMivOGLNuwuZhzFhluA5gC3Kxklxr0nbWKD0gZXNvM57cHKA2jAZdZiBI382QNTrXHFsLbxLXlthiygLcEgC5qSoBnluoQSrGCDHQ09iuz7POigjtAdZ1eApI5hpOkbHXvpwYhe0vgtqWQEEsQpjTLoBmIEmNJ60HvkljzdRw8dqjAXCBGflCrcy7rmC6r9Uqy9Kn6qHDbNy4yY2155a5bu2tluWu0KqwGwurlGvWWHUVbhQe1lvGPpF72j/Ea1E1l3GPpF72j/EaDRuD+gs+zT4RXeJPPbH8xP4K37iuOD+gs+zT4RXlxj/EIOnZuffKAf5oGOP4js7VxiYC23bfrEDX31AeRl+3ds28rC1fQNmAjUMzHY6Oh7xqDIkHMKO8vVLYY2x/zmS17mYZv0BpvivkfbuGbZW3AgAoGAiIgHbb/wBEgh35QYebatb7Fr1q6l3QqhKKw7VQSSAWt515jGvTcReL/wBQ1NzsbOGuG5OX50qiZtNMwJB301g9DRbeQ6xC3mXWYFtInmjSNgCBvsomapV3/TPEKWlVfNJhXhCfq8vLG/WdB30Gn4G7iiAbiWdY824dO8Dk6D8aDx1zNfCtAJtjlBmNXLR13VNfV3VRX8l7ljkudogiR8++Q9+pYLPSIB/vTdmyquotlLZJyC4bmRRoWLM4POIXpOukiaC/4jFW7IW5dItobkS5iBGYSx3MpufDuqXw3ELVz0dy2/XlYH+xrJeOXbly5ozYhM0q+RUt6COVBBcAlgNdZ3NTPBsdawlsm3ctqxhWzWsrH+YKMvJEAgZiNTQX18dbJyt5pOWTGUkxCz3mdjvVcw9xbZe2XKWxcKE2soIzHlztGYyCOZdRMHaaiPKfiIt2hiAVK3blu2LVpyy5m17WZAzACByxMSCRpOtwxELfOnICHW2Y1ACGS25UFpE9SNSNKB0GyFWzbtm2sdqrL5yMCskxJLnM0kzOoMyRTeMtF+0W5cLvkzBFt5VfzcucCWfVhyzB1kRXt3EaXFGe2gtLrlDFG5dCNWJAy6bV5i7meSSVVrYcvCjzSv8AKWAMHrlA6d4H2H1KusZrQlQFB0JDAdQIO0gd3WhcffFm5hrNuFztlCgxCQzEiEIaI2kad9ORbumMwYG0Ihx5pIB0GrCRuf8ANKzntdihztIOqhQogdcwz/20maAUs6W1e6yoi3OblnNMKdogak+7WRpTmIvIGusozRdUsFQyCBBJjm1bSSIjbeaaWxdRHVcom95z/d8hLbwpjr3+NSKMc18nLEjKNNDoZOkkkwRNBz5FAfwVmO5viapyq95AvOAsb+aRr4MasNAqy3jH0i97R/iNalWW8Y+kXvaP8RoNG4P6Cz7NPhFcj6SfC0P1Y/8A1rrg/oLPs0+EUzYE4q6e63bH4lzQQP8Aqbjzh8PZvCPm76NlYGGgNoSNRrBnwozg3ljh71pXdxbJ0JMhMw0YK5EHUHQw0RIFRn+rSZsGikaNeQf3qt/6c8SGGxT4djFu8SVB27Ubx4lR1+z6qDSRx2wfNftPZqz/AAA0zc4hiH0s2Co+8vEKPyAlz6jlqXWmsWjFGCkhiCARoQe8GDBoI5OBh9cSxxDdzCEU/wAtsae9pPjQvE/JGxd2ldtIDLpr5pH+alsKpt2+dtpJJaYG+rHeB1/tXCs1wQkon2o1P9IOw/mPuHWgo2L8mL9t8tvEpdbfIUOaD3kMQo8TlBoHiHk/jRGeyWB1+bIfwO4BrSnwuS2y2oVjME/a7ydZPiZ99OYNGVAHOZup/wDfwoMLxHDzYuKXFzsg6u1luUyCGkKdttx3++taXFjEr2lkKUZSe0mGQgaoeqkFUkftUnj79jzbrWz/ACtlP/SaqHEVGDdsRhhcOHfTEW8jZQp5e0tllyyvd3aeoJi6zBrgGVvm1BylTmMAZjpm0J/AbTXt5AbTdpITIu6sO9llhoTmPT31xjcXBY2zkICqXYoNM2Uk5jAPQAgEzp0I4vYQdndU28y9qGAYgDQ5RzHlKjfL6xvQFNNsuQyqq2hAKGQQZLEwJExInv23rnD3Cow6gm4jKSbmYa6Zl6kN3aE+/Wnr6rlus6coUIfEZiSBrtJ309elDXx87Y7MAAAygQnLmWZ0MJ7++g64p2YsuHctbZ45YcmcvKZDdekE7DqBS4piTaF65GwAMgEhROoCyw7wWAAoa9da6Ltotky3N9dROaCxJ3AAmN+kEURjeJlXvW20Ass4OYawACF0BAGupnY7aSD3kKsYGwO4H4jU9UB5Cz/A2Z3gz68xqfoFWXcY+kXvaP8AEa1Csu4x9Ive0f4jQaNwf0Fn2afCK4wy/P3T35R+AB/7q74P6Cz7NPhFM4BybjnoWf8A6cqH4aCA/wBUbc4NT9m9bM+slf8AuFZ/xLD8siQ6QysOhkRHjqPxrUfLyzmwN+BJAD/lYMT7gDVAuqrWyw81k074zFv8f2oLV5O+XNhrSjEXFS4NGBB3H1tNhA17tekVOLx5bhy4dGvGAZ81ACMwJcjSQQdpIIrHhgQxOboTt1ByiCfUf0qyeTHlSOHk4e/y2JlWP1Ptj+kmCB3lvAUGkYfCM3NeKsdwoHKvqnVj4n3AUaxiq9Z8rLNwShierggkdCLYBc+8Cnxc7X/l3bvi6m2g/wBran8rUBpx2b0K9p/NMIP93X/aD7q8/gncfO3CR1VORfxksfze6irIMc2UeA/f/wAUxf4gglQ0v9lRmP4Db3xQOYfC27fmKq+oDX96j/KXEhLJQsB2p7JZ6Zgc58YTM3u8acw9y4xMDL1zMQzR4Aco8NT6qh8ZhM1y7cANxrbJaBdvNUhXutuAohlmB9U99AbxEWxkktAe2oGUsCZJU9xMjVpO1eYiyLjAZyALgJmNpJAHN3+HTY0rKPmNzPyXHQp2eXmEyNYkgpMyfVESfL1lmtvLBy16VDaBRmKgcrAsOn6wdiHd23ButPKyzOpPnGRBBUiBPvMg05g8YW7LmUJcU6OGDM0aBZJjqdZ6d9DcRaS1pQMxRT3cvaa6gEggTAgjbu177BVbD6yyEWwNAYZRqQRI83wnUeFA1jTnsuRc5ZbMbZDmOUZegUgxodhuRvXnErAY9ogCuUKBiQphlY6g6CIjUbyKZe+rWHuW7IVgzEBxo1wZVzQNdRpprvNe4zhyhmb0fKJhQQIDkiJ180CPfOpoDPIZpwVr/d8TVP1XfIMEYNQRBD3F/B2FWKgVZbxj6Re9o/xGtSrLuMfSL3tH+I0GicH9BZ9mnwimOHNy2m+1mb/9hL/4p3hh/wCGt+yX4RXFhQLVkjYKse4D/E0BeNs57brvmUrHrEVl3CbE2AG3Eo3rkT+En8K1eqVY4X/xmKTMVAi8ogQ2ec24+33eFBS8HYYgMRurqfBlXK2n9QqO8qrbNayxz3BlBAnnYA6DwQoP91WvG4O5Zu5CR2NvFhn5N7V5ZnTU/OysDTnHdXXktwsjGPdu2Lz5QDaXKsKNi7BmWGYgxp30FkwPDMYuHtKv8NbYKsgi42sCdcwAM+BqWwmDvDzriCd8qf5J/wAUSuMP3V38F/8AtXS4o6/N3B68n4+dQNXcGu9ws/gTpP8ASIB/CgMVigsKuWSNFEAR39OXvPXppNMcWx13oFkmFXViR3kcsA+vX1ChMLw0MS1wl23didJ3CqNF26x+kSBA46EChFa6XcICsQXPTNtsCxAmFB07ubmGVTFy7vczkLlEs5LA80yqrOsDzZ0jTqwubFyAMmHsnKo+3c0BiNIRGHfzHvpg4DI4cIgVQqKXMRy3C0iNJkHv6UHvBRaa47ABgr21QnNOxnoZyyV7syNqDNP8BVM7hATL5mcvMsSxIAjRQQRv02gU3wm385eYBipZNCTyqoJJE7A3CWIBjXvJFE8LsZLrypUnIwJ+sAoViNdemvdlH1RQLFHN2i5svLAbfLJmYmPxIp3h1pe0tkDXswASpmAums5R5x0AnU99C4ixmDEZSQqSGkgmJhl2Kga+snbcyOCUJcAzMWceaTooUCSFgZQZA/Cgiv4d2suLvZuwOaBMAAJAYyoPLrGg1gzvRl9M11Q0Q/KyxKvKtEeA5vc1e2ElMpk5gxJkwM2XKJ0O0bbSKIxUBxuAHzabAAKNfDUUAnkSmXDFZnLevCT1i41WCoLyRdDauZCCO3unTxckfpFTgoPay3jH0i97R/iNalWW8Y+kXvaP8RoNG4P9Hs+zT4RTHZXlthAttsogc7SY0H1NzT/B/QWfZp8IoygYwOIFy2jgRmAMHp4HxqF8obbJiMNeRguYnD3CRIyvzW5Gn/MVRofrVJcNGRrlv7LFl/pfm/Ri491dcYwXb2Xt7EgFT3OpDIfcwB91AFxLtLateNtX7O2wyJJLnQruNII8d6a4PxPDqstdXtLhzOXBQltoCsAQoAAA7hRdrjNsquYnNBzKASUK+fmA2AOnvFC43isqzW5yqmYSo5naOzWG1hpAkDcxIgiglrWMtt5rofUwoTi3E7dtNWQk6AFhE+Ou1U7H+R9hFD3EUu2msHmPnvBnMNzB3JjrXg4JhVh2y2rUkG4VQQFAIQgjIZ1OYatmWDAIoH8T5Q2LWZnuF2MyQAT3GJIHSP00EimeGeUF/GQ2EtJasgx2mIYCT3KgnNruZ1PURpU7mFfiF03LdlVRUhMiBZUHeAAMzHmg7AKDVvw2Ew1pAnaFU5FRbuYMjLJdmkfOZiQIiNT9o0ElwRuzvs1y8HFy2M10LlR7hYnKjbHKugGY6fpLm3nsjsXVzK8ykHaA8ajWJ66E1EdjcN5F5lUEELlDIUOZZK5gV0g6aCdR3mrYuEtc+bZQSrIqkZgpK5wQ2rhYMRHQd9A9ZwDBWQAbpLnTMBDHUczwAFgwCPfT5uxeW2LZOZSzNOi6QPcSo2O5FAYLirZHEPdZRynL5xVRnMiAQGIGhJkmJiaMxXEbttsptBtAxZW0EnLGsHfqJ6aUBQwQUOQWJKiBPVVyggbSab+SkOIGIM5wuXpt01305tJjWYmh2xF4qblwmymVSAozNruDI0bYQBp3no0c92GT51RnUpdEZXERmHXUQNNJOtBx2yWy7kgoMipmYAbgEyegYAkx060Lxi4HcqQ5MoD2TTGjMYjXWFlomBHdLvD+EOxCXczWkPaAOuQ9qxJOQq2gXp05tDpXuLwZttbtJaW5bliCysxUHVpYmGJMCD4TtQdvgHcWrlq4yZlUu1sgZzpqwYajWZAzHY6VI8J4l2ko4ZLqaMHXLm6ZlEnlO++kivLHCxyO0rcCBeVtB00G2gJAPjQ1vgrSXe5N0yM2hgTyFTAKsBlmNDr66CbBrLuMfSL3tH+I1qNZdxj6Re9o/wARoNG4P6Cz7NPhFGUHwf0Fn2afCKMoBsRgw7BpZWAIlSRoYOo2O3XxqLxYxAUsj3Yk6RazAKCZjs9ZiAAfrA98SuOz5G7Pzun/AKdKGts1my9y6S7KpZo3IWSAAABMaaD8aCPwdi9DOLhXM2Z2uBNdAOiKIEa7TA1jflsSmJxFoJlNpCTmEfOOk5QvfbtnUnbPkA2NO4Lg4vhbuKPaswDC2T81bnUBU2ePtNJJkiBoJTDYBEZ2UavHuAAAVe5dzHexPWgFwWS7cuXJDBfmgN4A873s36KtVzAcMtuWNxrYuh3LgkBlOYwAN1QKBlCwCNdZqz4zhNt4PMjqIV7bFSB7tGE6wwI8KjnBVWdmt4lbZhs6KLgI6SBlJ1EDKN99aDjh64VCLNu7ZDEki2HUmSZPLOupOmsdIqSx/CEuplcBuqzMBoIBIBGYa7GhsO+GxalGtLoYKOoB06qRIIE+cp99PJmsMqly9tuVc+pVui5+oI2LayIkyKATh/AWsHNbuZdIKS7Ix3JIZiF6xkCxPUQK6v8AlCisqPbcuZK5RmGkgkmBkG+rADpM6VI4rDi4QRduIQI5GA37wQRI9VV+8+JdzaULKebedCGMHRgRCgRIJA1MwN4A615QcxzockTnt5mUAedmYosxvy5tj75LH4NLoGeIEmSAY8QSNCNwRVRwnDc1y5h1W1dK5e0ulYyFsraGCS5BblzbZSYnmt+NZkVmDaATGWT7tR+tANaxa3X7NkYq6ZkzZSrKCNYDEgyVOoH40JgeH3gpTMyKSToVEazlt5ZIXprBjxrnhzT5gCm4Cy6qJjq2VFYCevjRti3iFnVGGYQGOYlZloMLBI0EzqPGgf4Xh3trlZswHmyZMSdzA8KNqExL3ludo7rbtgAZc0gjdpESzwIAUCNdW2qX86CDykaiN529VA02PUXOz1zf5gmO/YdNpE70sXh2YoytlKmToTK9ViR1g+6nbVhV1CgExJA3jQa9adoPBWXcY+kXvaP8RrUqy3jH0i97R/iNBo3B/QWfZp8Ioyg+D+gs+zT4RRlAq5NdV5QRr8HWMtu5etDoEfQeoMCAPCIpwWr67XFuDudYY/7lMf8ATRxFKgHwmLFwHQhlMMp3U/5HcdjTjWVIIKggmSIG+8+uaZxOGM9okC4BGuzD7LeE6g9D6yCBiccTqEZLqEAqdiDO7CRlMGG6EbdKAbiHDB2qlMrMigrbdnUkiYK3J0PNsBHf0gPEcU7NCMRfstMg2by9nmG4Cs2paNZgg9w3o6/cOIWbSSZIe3cgrmEaEHaQQQ6mIg67UBwy1Fy2Q5vBlc9jmnJlIgqS2qzproeUgCgkeHK7Wi6sMsA282ZhETOZzmK7an3RTuDwt25bW5/EXUNxQ5UrbITMJygZJETGpNe4LhLdnkY9nbZnZrSgbMZyZpgLG4XqTrFTAFAAnCwtk2ldwWktcnmLEyzEiNTtpEDaIEcuLloWrdq32izDszwVXqdiWO+lSVKgaS3BJAAnuGpPievSvSpkEHTWRG/dr0inKVALi8Alzzl17wSD16iDsT+NEKsaDSK6pUCpUqVAqy3jH0i97R/iNalWW8Y+kXvaP8RoL3wjidkWLQN616NPrr9keNF/Ktj761+df3pUqBfKtj761+df3pfKtj761+df3pUqBfKtj761+df3pfKtj761+df3pUqBfKtj761+df3oLGPh3bOuJFt4ALJcTUCSAQZBiTrE6mlSoG0sYLLla5afUsWa6CxZvOJaesDTbQUbZxuGQQlywo8GQbaDr3UqVA58q2PvrX51/el8q2PvrX51/elSoF8q2PvrX51/el8q2PvrX51/elSoF8q2PvrX51/el8q2PvrX51/elSoF8q2PvrX51/el8q2PvrX51/elSoF8q2PvrX51/el8q2PvrX51/elSoF8q2PvrX51/esz4vjLZv3SLiekf6w+0fGlS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AutoShape 4" descr="data:image/jpeg;base64,/9j/4AAQSkZJRgABAQAAAQABAAD/2wCEAAkGBxQSEhUUExQUFRUXGR0XGBgYGRwfIBoYHSIfGRgcHBsgHSggGhslGxwYIjIhJyksLi4uHB81ODMsNygtLiwBCgoKBQUFDgUFDisZExkrKysrKysrKysrKysrKysrKysrKysrKysrKysrKysrKysrKysrKysrKysrKysrKysrK//AABEIASgAqgMBIgACEQEDEQH/xAAbAAABBQEBAAAAAAAAAAAAAAAEAAMFBgcCAf/EAEYQAAIBAgQDAwcKBQIGAgMBAAECEQADBBIhMQUiQRNRYQYyM3FzgbIVIzRCUlORkqHRFGJyscEHgiRDosLh8LPSdJOjZP/EABQBAQAAAAAAAAAAAAAAAAAAAAD/xAAUEQEAAAAAAAAAAAAAAAAAAAAA/9oADAMBAAIRAxEAPwDWuEcLsmxa+ZtejT6i/ZHhRfyVY+5tfkX9qXB/QWfZp8IoygD+SrH3Nr8i/tS+SrH3Nr8i/tRlKgD+SrH3Nr8i/tS+SrH3Nr8i/tRlKgD+SrH3Nr8i/tS+SrH3Nr8i/tRlKgD+SrH3Nr8i/tS+SrH3Nr8i/tRlKgD+SrH3Nr8i/tS+SrH3Nr8i/tRN26qiWIUd5MD8aBxXGLajlYMTtEkabkkdBQe3MBhxA7G0SdgLayf0/WuRgbH3Nrx5F/bU1G3eKgHc827nTNHQb6DuFBYTj3bubWGRrzLozHltp4M5mDtoqk0FiHD8P9zZ/Iv7VzdwWGXzrdhZ2lUH9xQNng99ye3vwvRMODb0/muSXPqGX31IWODWE1FpCYgswzMfWzSx95oOLOFwr+YmHb+lUP8Aanvkqx9za/Iv7V5ieF2XENatn/aNPUdwaHtFrDKpYvac5VLElrbHzVLHVlbYE6gwNZ0An5Ksfc2vyL+1L5Ksfc2vyL+1GUqAP5Ksfc2vyL+1ZlxfBWxfvRbT0j/VH2j4VrNZbxj6Re9o/wARoNG4P6Cz7NPhFGUHwf0Fn2afCKMoFSpUqBUqVKgVKlSoFSNKlQRmNQyZk+GZo/AH/BqLvYjIJAE9IAB6fWUE/iKkuMYmAAoBOaNdh4AQczeA95FRFxT5zHcSWJ+qO47x4yJ2URQVviWKu4rErhUYK7yXYGTbtiZbuLdB4sKteI4UtlMPatWV7FWbMhIgnKSC5O/NqTBM9Kr/APpiva3sbfZFDdotsERooUNAG41I6CYFXTiqllZemXNpMn7UQdwPxmgF4CGXtUZpKMABuApEgZ4Bb3iRHiKmqhrisrIVZhzBiqmQQxVTJI1+sakrF7MzAbKQJ8eo92lBzjsYLayRJOiqN2Y6AD3kUH/D9srK7lsykGJEEnSB9UqRod65u4+b5HnIiGQvRiYkzv5pGnj7nsDePaOGUrmPKSIzADaeseud+6g88nMY97D23uZe0gq+XbOpKPA6cwOlSdV3yHUrZuqTtiL0f7mzn9WNWKgVZbxj6Re9o/xGtSrLeMfSL3tH+I0GjcH9BZ9mnwijKD4P6Cz7NPhFGUCpUqVAqVKlQKlUbfxNx7jW7UKFjPcYTBOoVV6tEEzoJG+1Dvdui8ttbrEkEnOikbSIChTl3EzvAoJqhsY5A0O/dvHh0HrO1V9L+JsXktwL7MrM+W4RI0hijyLWsjlaD3U2eP3GZ0bLZfMQiXLZLD7ElXjKftiQO8HSgkrtvUT00CjYdY8e+Dvu0CBVZ8osW0NJgAkxruAAZI3Mz00jQCNJ/E8VQWwywSV171PVT9kjrJn+9UXiRL8zEwDmiYndiB1Agj9PCgtv+mGEy4Mv1u3rr+7Oyrp00UVOcTxa22EzIQlfEyoAnYTMa9JpjyMtxgcNpE21aP6ub/NG4jDo786hhkIIImQSD/igj+F4u3cKi1GWMxiCFX6pzAkGTGx6dwp23cZSzLaIDa94OmjcssO4gr0pjyftxcu9wVFA6RlB29c05j4uXiCuZUXL/wAs87amQ56Lk/E0Dt26EW2gzMXIkgbiZYzoJJJ0nqdNKde6LjWyuYQ4YgqwkFWXYgTGYeqgsQjJlyqoUSMoGXYFhESPqkb91P4Wyc+hymegWCoIzA8sg6xv30Ef5CtC4pJ1XFXem0mQPwirPVX8io7THR1xJJ/Ko/xVooFWW8Y+kXvaP8RrUqy3jH0i97R/iNBo3B/QWfZp8Ioyg+D+gs+zT4RRlAqVKlQKlSpUEfPZ3zOiXcsHuuAQQe7MoWP6T3insdjFtLJ1J0VRuzdwofyhaMO5EZtMk9LkgWz7nymu8Bw7IS7nPdbdiNvBR9VaDnDYJgrsSBeuDVwPNgEIBO6rJ33JJ61A8X4dYLHtrxuYgCUACkoT5pyx5gGnPoZJOpEWUXi5ITzRu/8A9e/17euq9ieA4g3LjW3VA75pLEmMoSfNnNGbckDMTQM45icKpKWjaEPnsGBroWAIyspBMwZHcajuO4UdhcuAArkPZxOublzDw007wSTqasvBMPbsWVw2jssl1QSFZiXIMAKACdJA0G1ANgA+bDP80M82hOjW5DELoJgyI6CNIiQsuBs9nbRBsqqv4ACglvh3vwTyZbfqYrm07/PX9ah+JC8pJbEYkLuOzS2BOoCT2bESY6kmaat2U5s1zFOVYKx7UedAaTkAgCY1iI7qCR4biBbGJuZSR22UDQE8qAbkdSaaKXTMBWLMSARbIXqZJILGT/iaaW9ZW3nIvEzs125G8A5pI217wKeF7CZisXM2YKYa55zCQNG3gf4oOXs4hiMtqzlIJB1QyVI5gAwjUVL4G1cBJuBBvAUk7kHcgd1RuJC21XsluknRR2tyAOXzhm0Gv6eNO4Ru0uuiviFCRJLAqxImBmBOngf8SAvkdZy3Mb/+Sf1RGH96s1Qfk9by3sb7dT//ACtVOUCrLeMfSL3tH+I1qVZbxj6Re9o/xGg0bg/oLPs0+EUZQfB/QWfZp8IoygVKlSoFSpUqAPi2EN2y6AgMRykiQGGqkjqAwGlMYfFG87pEKkK5B0a5EsimBKrIk9SY0g1J1X8BxDImQAtea7eOQb+kaWY7IsFdT3iJ2oHlxr3EvCBZVDCuTAy7NuOUgCfCQNwaGwvEDiNnZbK6AgEPeI3Pelvx3PeOpb8N7WGvv2g0i2ulsGdNN3M9T+Ao5AEBGULAJ02MUDWFvZVVRaK6eaIgd8HrQnGrPb2yjWroMyjqbco481llxqD+IkUZjLcqROm+vhrBggkH/FcLhxbyp9VifDXU6d2+n9NAFY/4m2EvKbd0RnVlGuUgysyCrEA6ExI60O4QhzccsBdYrIMiAZUdN++RFHYuyzSwYh7ZEd0xEkdxnXwM7gRy99WtZhm57ZYAHWTMrG2hPXQa0APELaozOHGUIhCBQ0c0BoCNpsRodZNNW8rntFLW4uQ0wocrlAkwPrMO/bQUsStoNcmSR2COoDmJIK6CANx5s7617gMRbLqk8xuFmJkiVjLqYG6QN4KneJoGRfUZFhnzXlSZI15GGpkkDKZgdY03o/BgZLjhWUmQWmZAQ7d2vSurd4peQAEryJmJLcxDMRq4yRlAmDOYeNc4e4exBzBpnKJkDzVAB79fUCffQeeTd1v4viCnYXbZHvtKP+2rJVZ8nF/47iPi9r/4xVmoFWW8Y+kXvaP8RrUqy3jH0i97R/iNBo3B/QWfZp8Ioyg+D+gs+zT4RRlAqVKlQKuLlyPWdhXl67l8Sdh3/wDjxoBTm5mkg6AD6/gv8nj1iTpuBtq9P+D3+rvHjUIMXbs3cU150tuWTIXIE2woyAH+vtPfNSV/FpaUvcIEQDuQJ0CgASSdNhJqj8UNvFMb/aXM2e4iMub5m2sW8xtkAkFpkyG5uWdaCR4t5dYe3c7O2txnLAHTKoIIIJnX1wpNM8ZHEcXdWyIw1tgWORszBNpuPAgkmAi7wZNQ/D+FLhMWhuw7htFTWXKgkJmygmWAnx6TppGMs3MkWWVG73Utp6sw199BRLf+n923DrfW46ySpDAt4Fw3XUSRVg4abBsdvkAQA50cAtbcGGEmSCDIgnuiKi8Zwi526Nfxdxkt63MwurmP1iAsW1WCAI2gmZmjrHk612w6i86reOZuU5mjltkljIBUITInTcbUExd4dayM1tCSQQMjEE9NDNRKeUFnBpbtYkPZLCSSVYZiSXPK7MFzFtSAB7qrnC+N8VvO1hLCW7dtjaNwZBlyiRuWiREEIRqNukhieG4e7h2RbRu4y6n/ADlzXFY6TcYryIp67QOWdBQSD8TUG5esIGzXbYd20BQECQ2YiBBjRYnbWTzgcCjKZ7G6DdBaGJMrzLGpkqSDBOgzmNYprB4MYO0lkKMwNtM4AYuYgsFJlQACJnTU99S+Ns5hoCCt0EbiRoSTrqAoJ9wHhQDdm6spYBy1xsxJjJuF3BMwTGoJgaV3g7XZoFSIW5E/a1Uc0RzaCd/2I/hFVlBAYy9wHKdGMiRqYOp8D4U5fykL2ctlcSEA3LDzvs7yTvFBDeSV0nH8Qk6SmniC6z+CircLnMV6gTVI4PjhZxWN0lnurA8OZifwbarPYv8AMpn+Qz749ewoJOst4x9Ive0f4jWo1l/GPpF72j/EaDReD+gs+zT4RRlB8H9BZ9mnwijKBUqVKgEuYaZnmnfxHRfBe/vpBIkkjxboo7l7vXRdQvlJjLAtPZu3hZ7VSgbukHrsNAd6CP49xbDXLLrbv2+0t8wCsJVl3kdNCde8iNYqB8nMXh/nFe4tlmIdddgMpkySAQ1uVO2p0OswnEcal0/w65ctoZYtzFx49LmjN1YR4HUzIFfDI652cArruJUgTBG4YEAAQZAkTKigtOH7S7ebEpqUuM4EeeozCBqY5dtpMnpV8wOKW6iupkEVUfI28lm3YtuAjFVGsCXdc58J6HxirNg8CLTPkkKQDHQNrt3aR66CN8pOLi3K27IvXAyDXRVdzlthj9okiABIBkwImU4XevMp7e2qOD9RsykeBIB/ECgfKDCg2RbQhbhdbiE7F0YPmb+XSD6wB0oPDcaupNy81t7R1i0jZrYJIVjLHOpg7AHYxvAe3gMJi2fKSmI5iRpldQiGRmAZcktsSIb1V35RYUWWGLtctxMouRtdtyBlYbMQCcpOxI6aUFxDjmHxDqmfKoLLmZWBJIKOFUidiwkxqRAMV3iL7Y/I4DJgkdbhf619kYFQq7rbDgEkwWjaNSDmKwnz2dX7JszDOWzEgg8oUkhfNBA8BppXGEYLDnOivdIEsXzEgqm45VMnQbaSY0pziivOgEG8oXKqEgxzbnRiZ17q6w1gNmfncdrcIzA8pPVZPKq5T72MATQN4djdS2zMfSFiMxJGpKiQToNu6D40Zaso6EZYDXZPZliPPZpmNiN+mp12oa2oTsxbRnBYAFkAKAglj0G/WCd66PEGhT5kPDKxzNlBnTNqrRpBiCRE6SFfIBxmK6fOJJ7h2ep/WfdVp4fqAvXKI9az+uxqrYRYxmNLeb/EKCNeij9CrdO6rLw25zLptlk+7L/ZhQT6NIB76y/jH0i97R/iNafaWBHj/wCazDjH0i97R/iNBo3B/QWfZp8Ioyg+D+gs+zT4RRlAqVKlQKqhiLN7tsQ1pczF8gfqAypOUkiMuoI6wIINWHinERaAAGe48hEHUjck/VQbljoPWQCFwzDMqOTcBeWZmMQpPNCj6q6zJ1Mz3UEAnkFKgm8RdykMygEMTrqCCIzTuCYoLhnkL2FwNfc3bQ1AtrBDawXjmYDQwvXcGBRnFOIk4ZkTEWnuPMXDckLAAjPAWWbMZ0VZ6wJIwXGslw27ygJ82qXlyqxd5BgK5zpJQZlnUkEaUHWHtaNmKqAEIZcsDSAwjljfw1NE4rihvW0W3mVDJLbFkWAsdwY6+oeNCeUXCGLHswSzavbWIv21ILwDot4T4Bgx/wBoVrG9p2fZ+Y0ssaabD37iPVQM4rFXHu5LFq4V57XaTozKZuKhJ3EFdN4J1ymDG8nsVfRgzJZDCNZkLBAAg8u5mfdUzcxKWrSqtoOFPm8okH6wnTOSwOsbtrpUe/ljhwSosXW1KkKbZG2o0uQe7xoKthHW5bzW2zczKjKDqyHnK5hrEb66homKt3BnN3BPaQhGtyuY5guvP64ytt+NQtzjiMhUWVS3o1m2DyoQCBnVY3YyUBgd805h8Z2ljD4i8i/w7Bne2sBA5LC12k6G3IYEtoGKk6DQLQcVauqGs3LN2LgmGDgE+onKY1FAWrrSQbgVjcg5mKhmAjIm8rHTfrppUHxTHHD4m1i4VLMi1iAkFRacwrluuR45hoAX7jUvcul70Mcot3C+izOjIgzfVEgyep98A5ZuOTbzEqWYgqTrCjU6GDEEGZHNTtnDhras9tFY3C4yLmAJcsSSJ1Medpr3bU3wvImUTGQXF3Y6CdGYmC0k9DJBjai2S4Fsx8386O0gESsuTEE5QzZdzselBDYRA+KxoH36e45LY/Gf81McPWVWRByoD+Ug/pB91Rnk/a/4rHHp/ED+y6/2qd4Zh4n8O/YsB/0mKCTt7Cd+vrrL+MfSL3tH+I1qIrLuMfSL3tH+I0GjcH9BZ9mnwijKD4P6Cz7NPhFGUCofHYoWkLmTGwG7MdFUeJMCiDUTbU3r+c+iskqg+3c2d/UuqDxLeFA5gcMUDXb5XtGEsfqog1CD+VRqT1MnuAr2DwDYlWuJnNhmlFc63tdbr6AZAPMQiD5zBpAp/wAv+IRZayv1lzXD3WxoAfBmgH+UNVnw1xWUZYiBEd1AHYa4lsIQHu5SRoQk65VLBYHQbeMdKhMHwu6UuOVyP9lsoW6ROfMq8oQ7Kw5xEknarDxI3MnzYBMidJ5esDMuvvFNYm8eyRXhHuckTMMVMgHrEGgqa8Tu6PNxnVc4JaAoADEOII1VgJ0lleNooPyXxKXWt8uRkeHSNjmLT6jv76Lv5zaYG03bBWUIQx0OjPoIyhS2xOYxEdYO3ZXtBiFNwdtyvbnZmBebd4SHWUgAiQHOo0oLRjLyIkFhMDQHuUfhJ/tUNdwIDFpRVgaM6LML2bRJncr7yOtF2sFbJjL0adTJnMTJ2IlV6fppTly2LZbbRFMR9pSjnwOeTpG+tBXuLYNrSMsBjIWFOYh2jKpA1kkrGn1h31auEWzhsPasXCgCWZuggmHILQdYiSdOv4VCcLx7i6AuXly5TkWSCCYJiTppM9BVq4pbRndTq2jFcxA7kE7CSo699BH9gtlOxupmwd5ez1HLaLEoE8LR0AnzSQNiMsHwDibWsS+D7RL5yoLNwMCXt22YwzyQpVSMx1JAMKd6msUWuteIt9uLOHUrbdot/wARzXMpGzEq1skmcukbmoTyvwiYpbOKB7OyLStddBzrb1fOmoACZritrszadCFjwlgswQkAkXLobRhcRoEo2UaAmCNCMwPWadsy6almM2rgEkZSXLhZ6gAr6+tCY64uU4lSWSwbNu02vNbzIbxTQZy4IXSc2QAUfgB82CPNK5h4jOWB8Noig68nEBv44/8A+gf/AB2/8zU7bt5T/wC+uozgNiLmKb7d+fwRBUuaD2st4x9Ive0f4jWpVlvGPpF72j/EaDRuD+gs+zT4RRlB8H9BZ9mnwijKALit9lQBPPchE9Z3PjlUM3up6zbW1bC7Ki9e4Dc0IlvtMSXO1oZF/qaGc/lyj3mozy+4gLWGy5snasEJ7l85/wDpBH+6gq9/jKm1exDobtzGMbNi0NMyeYqnuA1J8TVw8l7N21aS3e9IogkEkHxk71SfJfA3buNZQ6qMLaVU5RKi8S+gIaSFhJ082p3G2cYjOme8/LCOmYaxIbTk86Fg9JMiNQtfEuI27Fs3LjQo95J6AKNWY9ANTVS4dxB8feF9VhFzLZDDzQdGusuma4dgo0USS0mKM4X5N3rTG4Hthjl5WBuaiZOYwQxzHUU75DkhcShjkxNwaHlBhSwXqBmkwe+gsVi1lUDUx3mqjxvBjEX5sC2os5jduEAB7kRlkfZBYs3QlRrzRO8WxhJ7G1OdtCR9Udde/wDtMnoC1h8OEQWrYERqehj/ALB+pPiTQQdrFKwUoc+ZVIKgsMrHzpEAiQQSCY17xTPEFYAs1q4zNKFdEgZjlPMDIZgIiYDa7RQj41rQvqzcwvkEgDrnEgLp5nNHgK8vYy5da2DBYkKoJ0mdJMaa5ztso76B1cOtq6hCXGuNeUWwYykEAieqiCy+4d8VZb9l3a4oIWDpOswAT0331k9NKj14bcTEWrrw1q2CSVkkGMoJBEwATqJOg0pnG3713ENbwgyo4lsSRMaZYtjTNC9TIBiAYoDuEnscW9hSbgdRec7m1cgKQx6K4UMo3kN0IqH4lZS3i7627dt0CJeyuzC2MSxc6gHJOVFcgrOoImalMfbw+Dw/Y5Xd7h5UtsRdvXd82cENm01cmABqYpvyctth7LA2lui4TcdrThhmIEh2uuGcwBzyZ7l2oA7dw3fnDefE4ja2LY+ZtM3LnyjlBXMWl2nTSiuHY1cvZgq2RezQqfSIuiuBJgMQ43M5GI0pseTzXcPcSzfawIK2rasrBNJyu0ZoIIBCtoDoTVa8jeDHCi615BaZ1NlGDkizcA57eX6hZQCp8NNxIaNwUnPiQRtfMeMpbP8AmpSobgSkXcXJ5TdUrO4+atTNTNAqy3jH0i97R/iNalWW8Y+kXvaP8RoNG4P6Cz7NPhFFsdKE4P6Cz7NPhFO4rUBftED3bn9BQccOtkJJ3Ylz/uMx7hA91UfyutHG4prSAscKqsR0LNBZY78ptn8RWgOwA10rOfJ1mF6/iVJHaXWLmCcqkyjEdUiEJGqm2OmagkOCX0THK/MDiLfZFSpBW6k3oOnXNfIO0LVo4ljLiQLdprjHaICj+pidPcDUBi7xfieEzlCgs3mQqxIz8oY+ByH8Cas9vFKd+UzEE/8AszQVbiXlPisMjG9hACwYWmW4GGceaHGUFVmOYBtJqE8mOGFvnEuDlkXL4I+cYsXuOzCYBdmKpJIkeZMnQsbYF1HSYzKVnukQY9xqv8P4F/BsLdt17IlriqUGZDoGCxy5CxSAACNgY2CTweDgQohSNZ85/wCr7K76bmT4yDx3iWRTbtMFYnK93QBT9lSdM/6KNT3EniuJuLbcrqQCcqq2ZogZQQxIJOkjWovyb4d29xr17DlUQKllLttQVIk3HW3JCAkqo6nIZOtBX7nk/wBqQFxWTPlypbXN5kmBcmGaSGJJLGCepri7hGwzLYTDnEOHFxb7kGRHowNyYDLsAAV7qunlZaIsghFZA6m5OY5LeuZky8wcaRFVK3cvqCmd3uEnLor3suaUDoOW2Mpmbh3GupoLri+Jp/DG6uzJK+JYQo9ckUC9oWEDW2XtMo7RAfSH6xgah569RoehFb4JwZXxTpiEKhC14q10kM7GYhYRcupIA1JJ1Bmrhg2wysFtIknqqdBuZjUT1oIzyewCSbzMb73rZZrzgiFJMWkXa2oA1EzOpk11xO2EsKRmbNcVlACvzGQurMAAIGsmOld4PK9+4yglHJNs9NAFZgZ0BfNqBqdZMivOGLNuwuZhzFhluA5gC3Kxklxr0nbWKD0gZXNvM57cHKA2jAZdZiBI382QNTrXHFsLbxLXlthiygLcEgC5qSoBnluoQSrGCDHQ09iuz7POigjtAdZ1eApI5hpOkbHXvpwYhe0vgtqWQEEsQpjTLoBmIEmNJ60HvkljzdRw8dqjAXCBGflCrcy7rmC6r9Uqy9Kn6qHDbNy4yY2155a5bu2tluWu0KqwGwurlGvWWHUVbhQe1lvGPpF72j/Ea1E1l3GPpF72j/EaDRuD+gs+zT4RXeJPPbH8xP4K37iuOD+gs+zT4RXlxj/EIOnZuffKAf5oGOP4js7VxiYC23bfrEDX31AeRl+3ds28rC1fQNmAjUMzHY6Oh7xqDIkHMKO8vVLYY2x/zmS17mYZv0BpvivkfbuGbZW3AgAoGAiIgHbb/wBEgh35QYebatb7Fr1q6l3QqhKKw7VQSSAWt515jGvTcReL/wBQ1NzsbOGuG5OX50qiZtNMwJB301g9DRbeQ6xC3mXWYFtInmjSNgCBvsomapV3/TPEKWlVfNJhXhCfq8vLG/WdB30Gn4G7iiAbiWdY824dO8Dk6D8aDx1zNfCtAJtjlBmNXLR13VNfV3VRX8l7ljkudogiR8++Q9+pYLPSIB/vTdmyquotlLZJyC4bmRRoWLM4POIXpOukiaC/4jFW7IW5dItobkS5iBGYSx3MpufDuqXw3ELVz0dy2/XlYH+xrJeOXbly5ozYhM0q+RUt6COVBBcAlgNdZ3NTPBsdawlsm3ctqxhWzWsrH+YKMvJEAgZiNTQX18dbJyt5pOWTGUkxCz3mdjvVcw9xbZe2XKWxcKE2soIzHlztGYyCOZdRMHaaiPKfiIt2hiAVK3blu2LVpyy5m17WZAzACByxMSCRpOtwxELfOnICHW2Y1ACGS25UFpE9SNSNKB0GyFWzbtm2sdqrL5yMCskxJLnM0kzOoMyRTeMtF+0W5cLvkzBFt5VfzcucCWfVhyzB1kRXt3EaXFGe2gtLrlDFG5dCNWJAy6bV5i7meSSVVrYcvCjzSv8AKWAMHrlA6d4H2H1KusZrQlQFB0JDAdQIO0gd3WhcffFm5hrNuFztlCgxCQzEiEIaI2kad9ORbumMwYG0Ihx5pIB0GrCRuf8ANKzntdihztIOqhQogdcwz/20maAUs6W1e6yoi3OblnNMKdogak+7WRpTmIvIGusozRdUsFQyCBBJjm1bSSIjbeaaWxdRHVcom95z/d8hLbwpjr3+NSKMc18nLEjKNNDoZOkkkwRNBz5FAfwVmO5viapyq95AvOAsb+aRr4MasNAqy3jH0i97R/iNalWW8Y+kXvaP8RoNG4P6Cz7NPhFcj6SfC0P1Y/8A1rrg/oLPs0+EUzYE4q6e63bH4lzQQP8Aqbjzh8PZvCPm76NlYGGgNoSNRrBnwozg3ljh71pXdxbJ0JMhMw0YK5EHUHQw0RIFRn+rSZsGikaNeQf3qt/6c8SGGxT4djFu8SVB27Ubx4lR1+z6qDSRx2wfNftPZqz/AAA0zc4hiH0s2Co+8vEKPyAlz6jlqXWmsWjFGCkhiCARoQe8GDBoI5OBh9cSxxDdzCEU/wAtsae9pPjQvE/JGxd2ldtIDLpr5pH+alsKpt2+dtpJJaYG+rHeB1/tXCs1wQkon2o1P9IOw/mPuHWgo2L8mL9t8tvEpdbfIUOaD3kMQo8TlBoHiHk/jRGeyWB1+bIfwO4BrSnwuS2y2oVjME/a7ydZPiZ99OYNGVAHOZup/wDfwoMLxHDzYuKXFzsg6u1luUyCGkKdttx3++taXFjEr2lkKUZSe0mGQgaoeqkFUkftUnj79jzbrWz/ACtlP/SaqHEVGDdsRhhcOHfTEW8jZQp5e0tllyyvd3aeoJi6zBrgGVvm1BylTmMAZjpm0J/AbTXt5AbTdpITIu6sO9llhoTmPT31xjcXBY2zkICqXYoNM2Uk5jAPQAgEzp0I4vYQdndU28y9qGAYgDQ5RzHlKjfL6xvQFNNsuQyqq2hAKGQQZLEwJExInv23rnD3Cow6gm4jKSbmYa6Zl6kN3aE+/Wnr6rlus6coUIfEZiSBrtJ309elDXx87Y7MAAAygQnLmWZ0MJ7++g64p2YsuHctbZ45YcmcvKZDdekE7DqBS4piTaF65GwAMgEhROoCyw7wWAAoa9da6Ltotky3N9dROaCxJ3AAmN+kEURjeJlXvW20Ass4OYawACF0BAGupnY7aSD3kKsYGwO4H4jU9UB5Cz/A2Z3gz68xqfoFWXcY+kXvaP8AEa1Csu4x9Ive0f4jQaNwf0Fn2afCK4wy/P3T35R+AB/7q74P6Cz7NPhFM4BybjnoWf8A6cqH4aCA/wBUbc4NT9m9bM+slf8AuFZ/xLD8siQ6QysOhkRHjqPxrUfLyzmwN+BJAD/lYMT7gDVAuqrWyw81k074zFv8f2oLV5O+XNhrSjEXFS4NGBB3H1tNhA17tekVOLx5bhy4dGvGAZ81ACMwJcjSQQdpIIrHhgQxOboTt1ByiCfUf0qyeTHlSOHk4e/y2JlWP1Ptj+kmCB3lvAUGkYfCM3NeKsdwoHKvqnVj4n3AUaxiq9Z8rLNwShierggkdCLYBc+8Cnxc7X/l3bvi6m2g/wBran8rUBpx2b0K9p/NMIP93X/aD7q8/gncfO3CR1VORfxksfze6irIMc2UeA/f/wAUxf4gglQ0v9lRmP4Db3xQOYfC27fmKq+oDX96j/KXEhLJQsB2p7JZ6Zgc58YTM3u8acw9y4xMDL1zMQzR4Aco8NT6qh8ZhM1y7cANxrbJaBdvNUhXutuAohlmB9U99AbxEWxkktAe2oGUsCZJU9xMjVpO1eYiyLjAZyALgJmNpJAHN3+HTY0rKPmNzPyXHQp2eXmEyNYkgpMyfVESfL1lmtvLBy16VDaBRmKgcrAsOn6wdiHd23ButPKyzOpPnGRBBUiBPvMg05g8YW7LmUJcU6OGDM0aBZJjqdZ6d9DcRaS1pQMxRT3cvaa6gEggTAgjbu177BVbD6yyEWwNAYZRqQRI83wnUeFA1jTnsuRc5ZbMbZDmOUZegUgxodhuRvXnErAY9ogCuUKBiQphlY6g6CIjUbyKZe+rWHuW7IVgzEBxo1wZVzQNdRpprvNe4zhyhmb0fKJhQQIDkiJ180CPfOpoDPIZpwVr/d8TVP1XfIMEYNQRBD3F/B2FWKgVZbxj6Re9o/xGtSrLuMfSL3tH+I0GicH9BZ9mnwimOHNy2m+1mb/9hL/4p3hh/wCGt+yX4RXFhQLVkjYKse4D/E0BeNs57brvmUrHrEVl3CbE2AG3Eo3rkT+En8K1eqVY4X/xmKTMVAi8ogQ2ec24+33eFBS8HYYgMRurqfBlXK2n9QqO8qrbNayxz3BlBAnnYA6DwQoP91WvG4O5Zu5CR2NvFhn5N7V5ZnTU/OysDTnHdXXktwsjGPdu2Lz5QDaXKsKNi7BmWGYgxp30FkwPDMYuHtKv8NbYKsgi42sCdcwAM+BqWwmDvDzriCd8qf5J/wAUSuMP3V38F/8AtXS4o6/N3B68n4+dQNXcGu9ws/gTpP8ASIB/CgMVigsKuWSNFEAR39OXvPXppNMcWx13oFkmFXViR3kcsA+vX1ChMLw0MS1wl23didJ3CqNF26x+kSBA46EChFa6XcICsQXPTNtsCxAmFB07ubmGVTFy7vczkLlEs5LA80yqrOsDzZ0jTqwubFyAMmHsnKo+3c0BiNIRGHfzHvpg4DI4cIgVQqKXMRy3C0iNJkHv6UHvBRaa47ABgr21QnNOxnoZyyV7syNqDNP8BVM7hATL5mcvMsSxIAjRQQRv02gU3wm385eYBipZNCTyqoJJE7A3CWIBjXvJFE8LsZLrypUnIwJ+sAoViNdemvdlH1RQLFHN2i5svLAbfLJmYmPxIp3h1pe0tkDXswASpmAums5R5x0AnU99C4ixmDEZSQqSGkgmJhl2Kga+snbcyOCUJcAzMWceaTooUCSFgZQZA/Cgiv4d2suLvZuwOaBMAAJAYyoPLrGg1gzvRl9M11Q0Q/KyxKvKtEeA5vc1e2ElMpk5gxJkwM2XKJ0O0bbSKIxUBxuAHzabAAKNfDUUAnkSmXDFZnLevCT1i41WCoLyRdDauZCCO3unTxckfpFTgoPay3jH0i97R/iNalWW8Y+kXvaP8RoNG4P9Hs+zT4RTHZXlthAttsogc7SY0H1NzT/B/QWfZp8IoygYwOIFy2jgRmAMHp4HxqF8obbJiMNeRguYnD3CRIyvzW5Gn/MVRofrVJcNGRrlv7LFl/pfm/Ri491dcYwXb2Xt7EgFT3OpDIfcwB91AFxLtLateNtX7O2wyJJLnQruNII8d6a4PxPDqstdXtLhzOXBQltoCsAQoAAA7hRdrjNsquYnNBzKASUK+fmA2AOnvFC43isqzW5yqmYSo5naOzWG1hpAkDcxIgiglrWMtt5rofUwoTi3E7dtNWQk6AFhE+Ou1U7H+R9hFD3EUu2msHmPnvBnMNzB3JjrXg4JhVh2y2rUkG4VQQFAIQgjIZ1OYatmWDAIoH8T5Q2LWZnuF2MyQAT3GJIHSP00EimeGeUF/GQ2EtJasgx2mIYCT3KgnNruZ1PURpU7mFfiF03LdlVRUhMiBZUHeAAMzHmg7AKDVvw2Ew1pAnaFU5FRbuYMjLJdmkfOZiQIiNT9o0ElwRuzvs1y8HFy2M10LlR7hYnKjbHKugGY6fpLm3nsjsXVzK8ykHaA8ajWJ66E1EdjcN5F5lUEELlDIUOZZK5gV0g6aCdR3mrYuEtc+bZQSrIqkZgpK5wQ2rhYMRHQd9A9ZwDBWQAbpLnTMBDHUczwAFgwCPfT5uxeW2LZOZSzNOi6QPcSo2O5FAYLirZHEPdZRynL5xVRnMiAQGIGhJkmJiaMxXEbttsptBtAxZW0EnLGsHfqJ6aUBQwQUOQWJKiBPVVyggbSab+SkOIGIM5wuXpt01305tJjWYmh2xF4qblwmymVSAozNruDI0bYQBp3no0c92GT51RnUpdEZXERmHXUQNNJOtBx2yWy7kgoMipmYAbgEyegYAkx060Lxi4HcqQ5MoD2TTGjMYjXWFlomBHdLvD+EOxCXczWkPaAOuQ9qxJOQq2gXp05tDpXuLwZttbtJaW5bliCysxUHVpYmGJMCD4TtQdvgHcWrlq4yZlUu1sgZzpqwYajWZAzHY6VI8J4l2ko4ZLqaMHXLm6ZlEnlO++kivLHCxyO0rcCBeVtB00G2gJAPjQ1vgrSXe5N0yM2hgTyFTAKsBlmNDr66CbBrLuMfSL3tH+I1qNZdxj6Re9o/wARoNG4P6Cz7NPhFGUHwf0Fn2afCKMoBsRgw7BpZWAIlSRoYOo2O3XxqLxYxAUsj3Yk6RazAKCZjs9ZiAAfrA98SuOz5G7Pzun/AKdKGts1my9y6S7KpZo3IWSAAABMaaD8aCPwdi9DOLhXM2Z2uBNdAOiKIEa7TA1jflsSmJxFoJlNpCTmEfOOk5QvfbtnUnbPkA2NO4Lg4vhbuKPaswDC2T81bnUBU2ePtNJJkiBoJTDYBEZ2UavHuAAAVe5dzHexPWgFwWS7cuXJDBfmgN4A873s36KtVzAcMtuWNxrYuh3LgkBlOYwAN1QKBlCwCNdZqz4zhNt4PMjqIV7bFSB7tGE6wwI8KjnBVWdmt4lbZhs6KLgI6SBlJ1EDKN99aDjh64VCLNu7ZDEki2HUmSZPLOupOmsdIqSx/CEuplcBuqzMBoIBIBGYa7GhsO+GxalGtLoYKOoB06qRIIE+cp99PJmsMqly9tuVc+pVui5+oI2LayIkyKATh/AWsHNbuZdIKS7Ix3JIZiF6xkCxPUQK6v8AlCisqPbcuZK5RmGkgkmBkG+rADpM6VI4rDi4QRduIQI5GA37wQRI9VV+8+JdzaULKebedCGMHRgRCgRIJA1MwN4A615QcxzockTnt5mUAedmYosxvy5tj75LH4NLoGeIEmSAY8QSNCNwRVRwnDc1y5h1W1dK5e0ulYyFsraGCS5BblzbZSYnmt+NZkVmDaATGWT7tR+tANaxa3X7NkYq6ZkzZSrKCNYDEgyVOoH40JgeH3gpTMyKSToVEazlt5ZIXprBjxrnhzT5gCm4Cy6qJjq2VFYCevjRti3iFnVGGYQGOYlZloMLBI0EzqPGgf4Xh3trlZswHmyZMSdzA8KNqExL3ludo7rbtgAZc0gjdpESzwIAUCNdW2qX86CDykaiN529VA02PUXOz1zf5gmO/YdNpE70sXh2YoytlKmToTK9ViR1g+6nbVhV1CgExJA3jQa9adoPBWXcY+kXvaP8RrUqy3jH0i97R/iNBo3B/QWfZp8Ioyg+D+gs+zT4RRlAq5NdV5QRr8HWMtu5etDoEfQeoMCAPCIpwWr67XFuDudYY/7lMf8ATRxFKgHwmLFwHQhlMMp3U/5HcdjTjWVIIKggmSIG+8+uaZxOGM9okC4BGuzD7LeE6g9D6yCBiccTqEZLqEAqdiDO7CRlMGG6EbdKAbiHDB2qlMrMigrbdnUkiYK3J0PNsBHf0gPEcU7NCMRfstMg2by9nmG4Cs2paNZgg9w3o6/cOIWbSSZIe3cgrmEaEHaQQQ6mIg67UBwy1Fy2Q5vBlc9jmnJlIgqS2qzproeUgCgkeHK7Wi6sMsA282ZhETOZzmK7an3RTuDwt25bW5/EXUNxQ5UrbITMJygZJETGpNe4LhLdnkY9nbZnZrSgbMZyZpgLG4XqTrFTAFAAnCwtk2ldwWktcnmLEyzEiNTtpEDaIEcuLloWrdq32izDszwVXqdiWO+lSVKgaS3BJAAnuGpPievSvSpkEHTWRG/dr0inKVALi8Alzzl17wSD16iDsT+NEKsaDSK6pUCpUqVAqy3jH0i97R/iNalWW8Y+kXvaP8RoL3wjidkWLQN616NPrr9keNF/Ktj761+df3pUqBfKtj761+df3pfKtj761+df3pUqBfKtj761+df3pfKtj761+df3pUqBfKtj761+df3oLGPh3bOuJFt4ALJcTUCSAQZBiTrE6mlSoG0sYLLla5afUsWa6CxZvOJaesDTbQUbZxuGQQlywo8GQbaDr3UqVA58q2PvrX51/el8q2PvrX51/elSoF8q2PvrX51/el8q2PvrX51/elSoF8q2PvrX51/el8q2PvrX51/elSoF8q2PvrX51/el8q2PvrX51/elSoF8q2PvrX51/el8q2PvrX51/elSoF8q2PvrX51/esz4vjLZv3SLiekf6w+0fGlSoP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6" name="Picture 5" descr="C:\Users\shooks\Desktop\hammurabi 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524000"/>
            <a:ext cx="28956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311150"/>
            <a:ext cx="6781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Look at me, I’m Hammurabi!!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(no, really….click the pic, it’s a video)</a:t>
            </a:r>
          </a:p>
          <a:p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05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</a:rPr>
              <a:t>If a freeman brings false testimony in a case that carries the death sentence, he shall be put to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6106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If a builder builds a house and does not make the construction firm and the house collapses and causes death of the owner, that builder shall be put to death.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05 - Hammurabi's Code&quot;/&gt;&lt;property id=&quot;20144&quot; value=&quot;1&quot;/&gt;&lt;property id=&quot;20146&quot; value=&quot;0&quot;/&gt;&lt;property id=&quot;20147&quot; value=&quot;1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H:\School Website - Ralph's Version\rocco\Global Studies\Global 1 and 2\H1-Complete\Unit 02 - The Middle East\05 - Hammurabi's Code\Presenter&quot;/&gt;&lt;property id=&quot;20250&quot; value=&quot;0&quot;/&gt;&lt;property id=&quot;20251&quot; value=&quot;0&quot;/&gt;&lt;property id=&quot;20259&quot; value=&quot;0&quot;/&gt;&lt;object type=&quot;10&quot; unique_id=&quot;10104&quot;&gt;&lt;object type=&quot;11&quot; unique_id=&quot;10105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120&quot;&gt;&lt;/object&gt;&lt;/object&gt;&lt;object type=&quot;4&quot; unique_id=&quot;10106&quot;&gt;&lt;/object&gt;&lt;object type=&quot;2&quot; unique_id=&quot;10107&quot;&gt;&lt;object type=&quot;3&quot; unique_id=&quot;10108&quot;&gt;&lt;property id=&quot;20148&quot; value=&quot;5&quot;/&gt;&lt;property id=&quot;20300&quot; value=&quot;Slide 1&quot;/&gt;&lt;property id=&quot;20307&quot; value=&quot;256&quot;/&gt;&lt;property id=&quot;20309&quot; value=&quot;-1&quot;/&gt;&lt;/object&gt;&lt;object type=&quot;3&quot; unique_id=&quot;10109&quot;&gt;&lt;property id=&quot;20148&quot; value=&quot;5&quot;/&gt;&lt;property id=&quot;20300&quot; value=&quot;Slide 2&quot;/&gt;&lt;property id=&quot;20307&quot; value=&quot;260&quot;/&gt;&lt;property id=&quot;20309&quot; value=&quot;-1&quot;/&gt;&lt;/object&gt;&lt;object type=&quot;3&quot; unique_id=&quot;10110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0111&quot;&gt;&lt;property id=&quot;20148&quot; value=&quot;5&quot;/&gt;&lt;property id=&quot;20300&quot; value=&quot;Slide 4&quot;/&gt;&lt;property id=&quot;20307&quot; value=&quot;257&quot;/&gt;&lt;property id=&quot;20309&quot; value=&quot;-1&quot;/&gt;&lt;/object&gt;&lt;object type=&quot;3&quot; unique_id=&quot;10112&quot;&gt;&lt;property id=&quot;20148&quot; value=&quot;5&quot;/&gt;&lt;property id=&quot;20300&quot; value=&quot;Slide 5&quot;/&gt;&lt;property id=&quot;20307&quot; value=&quot;258&quot;/&gt;&lt;property id=&quot;20309&quot; value=&quot;-1&quot;/&gt;&lt;/object&gt;&lt;object type=&quot;3&quot; unique_id=&quot;10113&quot;&gt;&lt;property id=&quot;20148&quot; value=&quot;5&quot;/&gt;&lt;property id=&quot;20300&quot; value=&quot;Slide 6&quot;/&gt;&lt;property id=&quot;20307&quot; value=&quot;266&quot;/&gt;&lt;property id=&quot;20309&quot; value=&quot;-1&quot;/&gt;&lt;/object&gt;&lt;object type=&quot;3&quot; unique_id=&quot;10114&quot;&gt;&lt;property id=&quot;20148&quot; value=&quot;5&quot;/&gt;&lt;property id=&quot;20300&quot; value=&quot;Slide 7&quot;/&gt;&lt;property id=&quot;20307&quot; value=&quot;261&quot;/&gt;&lt;property id=&quot;20309&quot; value=&quot;-1&quot;/&gt;&lt;/object&gt;&lt;object type=&quot;3&quot; unique_id=&quot;10115&quot;&gt;&lt;property id=&quot;20148&quot; value=&quot;5&quot;/&gt;&lt;property id=&quot;20300&quot; value=&quot;Slide 8&quot;/&gt;&lt;property id=&quot;20307&quot; value=&quot;262&quot;/&gt;&lt;property id=&quot;20309&quot; value=&quot;-1&quot;/&gt;&lt;/object&gt;&lt;object type=&quot;3&quot; unique_id=&quot;10116&quot;&gt;&lt;property id=&quot;20148&quot; value=&quot;5&quot;/&gt;&lt;property id=&quot;20300&quot; value=&quot;Slide 9&quot;/&gt;&lt;property id=&quot;20307&quot; value=&quot;263&quot;/&gt;&lt;property id=&quot;20309&quot; value=&quot;-1&quot;/&gt;&lt;/object&gt;&lt;object type=&quot;3&quot; unique_id=&quot;10117&quot;&gt;&lt;property id=&quot;20148&quot; value=&quot;5&quot;/&gt;&lt;property id=&quot;20300&quot; value=&quot;Slide 10&quot;/&gt;&lt;property id=&quot;20307&quot; value=&quot;264&quot;/&gt;&lt;property id=&quot;20309&quot; value=&quot;-1&quot;/&gt;&lt;/object&gt;&lt;object type=&quot;3&quot; unique_id=&quot;10118&quot;&gt;&lt;property id=&quot;20148&quot; value=&quot;5&quot;/&gt;&lt;property id=&quot;20300&quot; value=&quot;Slide 11&quot;/&gt;&lt;property id=&quot;20307&quot; value=&quot;265&quot;/&gt;&lt;property id=&quot;20309&quot; value=&quot;-1&quot;/&gt;&lt;/object&gt;&lt;/object&gt;&lt;object type=&quot;8&quot; unique_id=&quot;10119&quot;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  <p:tag name="ARTICULATE_PROJECT_OPEN" val="0"/>
  <p:tag name="ARTICULATE_SLIDE_COUNT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279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</dc:creator>
  <cp:lastModifiedBy>ASUS</cp:lastModifiedBy>
  <cp:revision>16</cp:revision>
  <dcterms:created xsi:type="dcterms:W3CDTF">2006-09-29T11:31:29Z</dcterms:created>
  <dcterms:modified xsi:type="dcterms:W3CDTF">2014-10-15T02:00:42Z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52B8A0D5-7CD4-4AEC-BDC3-C8FF6D83DAFE</vt:lpwstr>
  </property>
  <property fmtid="{D5CDD505-2E9C-101B-9397-08002B2CF9AE}" pid="3" name="ArticulatePath">
    <vt:lpwstr>Hammurabi's Code PPT with Videos</vt:lpwstr>
  </property>
</Properties>
</file>