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3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1DE327-408B-4C25-97FA-2F2A04449CA0}"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B491-F431-49D6-B5EB-83F4DDFF8C58}" type="slidenum">
              <a:rPr lang="en-US" smtClean="0"/>
              <a:pPr/>
              <a:t>‹#›</a:t>
            </a:fld>
            <a:endParaRPr lang="en-US"/>
          </a:p>
        </p:txBody>
      </p:sp>
    </p:spTree>
    <p:extLst>
      <p:ext uri="{BB962C8B-B14F-4D97-AF65-F5344CB8AC3E}">
        <p14:creationId xmlns:p14="http://schemas.microsoft.com/office/powerpoint/2010/main" val="64573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DE327-408B-4C25-97FA-2F2A04449CA0}"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B491-F431-49D6-B5EB-83F4DDFF8C58}" type="slidenum">
              <a:rPr lang="en-US" smtClean="0"/>
              <a:pPr/>
              <a:t>‹#›</a:t>
            </a:fld>
            <a:endParaRPr lang="en-US"/>
          </a:p>
        </p:txBody>
      </p:sp>
    </p:spTree>
    <p:extLst>
      <p:ext uri="{BB962C8B-B14F-4D97-AF65-F5344CB8AC3E}">
        <p14:creationId xmlns:p14="http://schemas.microsoft.com/office/powerpoint/2010/main" val="333110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DE327-408B-4C25-97FA-2F2A04449CA0}"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B491-F431-49D6-B5EB-83F4DDFF8C58}" type="slidenum">
              <a:rPr lang="en-US" smtClean="0"/>
              <a:pPr/>
              <a:t>‹#›</a:t>
            </a:fld>
            <a:endParaRPr lang="en-US"/>
          </a:p>
        </p:txBody>
      </p:sp>
    </p:spTree>
    <p:extLst>
      <p:ext uri="{BB962C8B-B14F-4D97-AF65-F5344CB8AC3E}">
        <p14:creationId xmlns:p14="http://schemas.microsoft.com/office/powerpoint/2010/main" val="176110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1DE327-408B-4C25-97FA-2F2A04449CA0}"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B491-F431-49D6-B5EB-83F4DDFF8C58}" type="slidenum">
              <a:rPr lang="en-US" smtClean="0"/>
              <a:pPr/>
              <a:t>‹#›</a:t>
            </a:fld>
            <a:endParaRPr lang="en-US"/>
          </a:p>
        </p:txBody>
      </p:sp>
    </p:spTree>
    <p:extLst>
      <p:ext uri="{BB962C8B-B14F-4D97-AF65-F5344CB8AC3E}">
        <p14:creationId xmlns:p14="http://schemas.microsoft.com/office/powerpoint/2010/main" val="315445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1DE327-408B-4C25-97FA-2F2A04449CA0}"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43B491-F431-49D6-B5EB-83F4DDFF8C58}" type="slidenum">
              <a:rPr lang="en-US" smtClean="0"/>
              <a:pPr/>
              <a:t>‹#›</a:t>
            </a:fld>
            <a:endParaRPr lang="en-US"/>
          </a:p>
        </p:txBody>
      </p:sp>
    </p:spTree>
    <p:extLst>
      <p:ext uri="{BB962C8B-B14F-4D97-AF65-F5344CB8AC3E}">
        <p14:creationId xmlns:p14="http://schemas.microsoft.com/office/powerpoint/2010/main" val="35637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1DE327-408B-4C25-97FA-2F2A04449CA0}"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B491-F431-49D6-B5EB-83F4DDFF8C58}" type="slidenum">
              <a:rPr lang="en-US" smtClean="0"/>
              <a:pPr/>
              <a:t>‹#›</a:t>
            </a:fld>
            <a:endParaRPr lang="en-US"/>
          </a:p>
        </p:txBody>
      </p:sp>
    </p:spTree>
    <p:extLst>
      <p:ext uri="{BB962C8B-B14F-4D97-AF65-F5344CB8AC3E}">
        <p14:creationId xmlns:p14="http://schemas.microsoft.com/office/powerpoint/2010/main" val="174030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1DE327-408B-4C25-97FA-2F2A04449CA0}" type="datetimeFigureOut">
              <a:rPr lang="en-US" smtClean="0"/>
              <a:pPr/>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43B491-F431-49D6-B5EB-83F4DDFF8C58}" type="slidenum">
              <a:rPr lang="en-US" smtClean="0"/>
              <a:pPr/>
              <a:t>‹#›</a:t>
            </a:fld>
            <a:endParaRPr lang="en-US"/>
          </a:p>
        </p:txBody>
      </p:sp>
    </p:spTree>
    <p:extLst>
      <p:ext uri="{BB962C8B-B14F-4D97-AF65-F5344CB8AC3E}">
        <p14:creationId xmlns:p14="http://schemas.microsoft.com/office/powerpoint/2010/main" val="92655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1DE327-408B-4C25-97FA-2F2A04449CA0}" type="datetimeFigureOut">
              <a:rPr lang="en-US" smtClean="0"/>
              <a:pPr/>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43B491-F431-49D6-B5EB-83F4DDFF8C58}" type="slidenum">
              <a:rPr lang="en-US" smtClean="0"/>
              <a:pPr/>
              <a:t>‹#›</a:t>
            </a:fld>
            <a:endParaRPr lang="en-US"/>
          </a:p>
        </p:txBody>
      </p:sp>
    </p:spTree>
    <p:extLst>
      <p:ext uri="{BB962C8B-B14F-4D97-AF65-F5344CB8AC3E}">
        <p14:creationId xmlns:p14="http://schemas.microsoft.com/office/powerpoint/2010/main" val="254376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DE327-408B-4C25-97FA-2F2A04449CA0}" type="datetimeFigureOut">
              <a:rPr lang="en-US" smtClean="0"/>
              <a:pPr/>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43B491-F431-49D6-B5EB-83F4DDFF8C58}" type="slidenum">
              <a:rPr lang="en-US" smtClean="0"/>
              <a:pPr/>
              <a:t>‹#›</a:t>
            </a:fld>
            <a:endParaRPr lang="en-US"/>
          </a:p>
        </p:txBody>
      </p:sp>
    </p:spTree>
    <p:extLst>
      <p:ext uri="{BB962C8B-B14F-4D97-AF65-F5344CB8AC3E}">
        <p14:creationId xmlns:p14="http://schemas.microsoft.com/office/powerpoint/2010/main" val="157935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DE327-408B-4C25-97FA-2F2A04449CA0}"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B491-F431-49D6-B5EB-83F4DDFF8C58}" type="slidenum">
              <a:rPr lang="en-US" smtClean="0"/>
              <a:pPr/>
              <a:t>‹#›</a:t>
            </a:fld>
            <a:endParaRPr lang="en-US"/>
          </a:p>
        </p:txBody>
      </p:sp>
    </p:spTree>
    <p:extLst>
      <p:ext uri="{BB962C8B-B14F-4D97-AF65-F5344CB8AC3E}">
        <p14:creationId xmlns:p14="http://schemas.microsoft.com/office/powerpoint/2010/main" val="340869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1DE327-408B-4C25-97FA-2F2A04449CA0}"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43B491-F431-49D6-B5EB-83F4DDFF8C58}" type="slidenum">
              <a:rPr lang="en-US" smtClean="0"/>
              <a:pPr/>
              <a:t>‹#›</a:t>
            </a:fld>
            <a:endParaRPr lang="en-US"/>
          </a:p>
        </p:txBody>
      </p:sp>
    </p:spTree>
    <p:extLst>
      <p:ext uri="{BB962C8B-B14F-4D97-AF65-F5344CB8AC3E}">
        <p14:creationId xmlns:p14="http://schemas.microsoft.com/office/powerpoint/2010/main" val="232002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DE327-408B-4C25-97FA-2F2A04449CA0}" type="datetimeFigureOut">
              <a:rPr lang="en-US" smtClean="0"/>
              <a:pPr/>
              <a:t>9/29/2014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3B491-F431-49D6-B5EB-83F4DDFF8C58}" type="slidenum">
              <a:rPr lang="en-US" smtClean="0"/>
              <a:pPr/>
              <a:t>‹#›</a:t>
            </a:fld>
            <a:endParaRPr lang="en-US"/>
          </a:p>
        </p:txBody>
      </p:sp>
    </p:spTree>
    <p:extLst>
      <p:ext uri="{BB962C8B-B14F-4D97-AF65-F5344CB8AC3E}">
        <p14:creationId xmlns:p14="http://schemas.microsoft.com/office/powerpoint/2010/main" val="300604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6172200"/>
            <a:ext cx="6400800" cy="762000"/>
          </a:xfrm>
        </p:spPr>
        <p:txBody>
          <a:bodyPr>
            <a:normAutofit fontScale="85000" lnSpcReduction="10000"/>
          </a:bodyPr>
          <a:lstStyle/>
          <a:p>
            <a:r>
              <a:rPr lang="en-US" dirty="0" smtClean="0">
                <a:solidFill>
                  <a:schemeClr val="tx1"/>
                </a:solidFill>
              </a:rPr>
              <a:t>Discovering Our Past Ancient Civilizations</a:t>
            </a:r>
            <a:r>
              <a:rPr lang="en-US" dirty="0" smtClean="0"/>
              <a:t> </a:t>
            </a:r>
            <a:endParaRPr lang="en-US" dirty="0"/>
          </a:p>
        </p:txBody>
      </p:sp>
      <p:sp>
        <p:nvSpPr>
          <p:cNvPr id="4" name="Rectangle 3"/>
          <p:cNvSpPr/>
          <p:nvPr/>
        </p:nvSpPr>
        <p:spPr>
          <a:xfrm>
            <a:off x="1295400" y="2209800"/>
            <a:ext cx="3200400" cy="646331"/>
          </a:xfrm>
          <a:prstGeom prst="rect">
            <a:avLst/>
          </a:prstGeom>
        </p:spPr>
        <p:txBody>
          <a:bodyPr wrap="square">
            <a:spAutoFit/>
          </a:bodyPr>
          <a:lstStyle/>
          <a:p>
            <a:pPr algn="ctr"/>
            <a:r>
              <a:rPr lang="en-US" sz="3600" b="1" dirty="0" smtClean="0">
                <a:solidFill>
                  <a:srgbClr val="6B3305"/>
                </a:solidFill>
              </a:rPr>
              <a:t>Ancient Sumer</a:t>
            </a:r>
            <a:endParaRPr lang="en-US" sz="3600" dirty="0">
              <a:solidFill>
                <a:srgbClr val="6B3305"/>
              </a:solidFill>
            </a:endParaRPr>
          </a:p>
        </p:txBody>
      </p:sp>
    </p:spTree>
    <p:custDataLst>
      <p:tags r:id="rId1"/>
    </p:custDataLst>
    <p:extLst>
      <p:ext uri="{BB962C8B-B14F-4D97-AF65-F5344CB8AC3E}">
        <p14:creationId xmlns:p14="http://schemas.microsoft.com/office/powerpoint/2010/main" val="3131932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33400"/>
            <a:ext cx="8001000" cy="6096000"/>
          </a:xfrm>
        </p:spPr>
        <p:txBody>
          <a:bodyPr>
            <a:normAutofit fontScale="70000" lnSpcReduction="20000"/>
          </a:bodyPr>
          <a:lstStyle/>
          <a:p>
            <a:pPr marL="0" indent="0">
              <a:buNone/>
            </a:pPr>
            <a:r>
              <a:rPr lang="en-US" dirty="0" smtClean="0"/>
              <a:t>10.  Most people in Sumer farmed. Some, however, were artisans. </a:t>
            </a:r>
            <a:br>
              <a:rPr lang="en-US" dirty="0" smtClean="0"/>
            </a:br>
            <a:r>
              <a:rPr lang="en-US" dirty="0" smtClean="0"/>
              <a:t>     </a:t>
            </a:r>
            <a:r>
              <a:rPr lang="en-US" sz="2600" dirty="0" smtClean="0"/>
              <a:t>  </a:t>
            </a:r>
            <a:r>
              <a:rPr lang="en-US" dirty="0" smtClean="0"/>
              <a:t> Other people in Sumer worked as merchants or traders. They </a:t>
            </a:r>
            <a:br>
              <a:rPr lang="en-US" dirty="0" smtClean="0"/>
            </a:br>
            <a:r>
              <a:rPr lang="en-US" dirty="0" smtClean="0"/>
              <a:t>        traveled to other cities and towns and traded tools, wheat, and </a:t>
            </a:r>
            <a:br>
              <a:rPr lang="en-US" dirty="0" smtClean="0"/>
            </a:br>
            <a:r>
              <a:rPr lang="en-US" dirty="0" smtClean="0"/>
              <a:t>        barley for copper, tin, and timber—things that Sumer did not</a:t>
            </a:r>
            <a:br>
              <a:rPr lang="en-US" dirty="0" smtClean="0"/>
            </a:br>
            <a:r>
              <a:rPr lang="en-US" dirty="0" smtClean="0"/>
              <a:t>        have.</a:t>
            </a:r>
          </a:p>
          <a:p>
            <a:pPr marL="0" indent="0">
              <a:buNone/>
            </a:pPr>
            <a:r>
              <a:rPr lang="en-US" dirty="0" smtClean="0"/>
              <a:t>11.  People in Sumer were divided into three social classes. The </a:t>
            </a:r>
            <a:br>
              <a:rPr lang="en-US" dirty="0" smtClean="0"/>
            </a:br>
            <a:r>
              <a:rPr lang="en-US" dirty="0" smtClean="0"/>
              <a:t>        upper class included kings, priests, warriors, and government </a:t>
            </a:r>
            <a:br>
              <a:rPr lang="en-US" dirty="0" smtClean="0"/>
            </a:br>
            <a:r>
              <a:rPr lang="en-US" dirty="0" smtClean="0"/>
              <a:t>        officials. In the middle class were artisans, merchants, farmers, </a:t>
            </a:r>
            <a:br>
              <a:rPr lang="en-US" dirty="0" smtClean="0"/>
            </a:br>
            <a:r>
              <a:rPr lang="en-US" dirty="0" smtClean="0"/>
              <a:t>        and fishers. These people made up the largest group. The lower </a:t>
            </a:r>
            <a:br>
              <a:rPr lang="en-US" dirty="0" smtClean="0"/>
            </a:br>
            <a:r>
              <a:rPr lang="en-US" dirty="0" smtClean="0"/>
              <a:t>        class were enslaved people (prisoners of war., criminals, Still </a:t>
            </a:r>
            <a:br>
              <a:rPr lang="en-US" dirty="0" smtClean="0"/>
            </a:br>
            <a:r>
              <a:rPr lang="en-US" dirty="0" smtClean="0"/>
              <a:t>        others were enslaved because they had to pay off their debts) </a:t>
            </a:r>
            <a:br>
              <a:rPr lang="en-US" dirty="0" smtClean="0"/>
            </a:br>
            <a:r>
              <a:rPr lang="en-US" dirty="0" smtClean="0"/>
              <a:t>        who worked on farms or in the temples. Generally, a person had</a:t>
            </a:r>
            <a:br>
              <a:rPr lang="en-US" dirty="0" smtClean="0"/>
            </a:br>
            <a:r>
              <a:rPr lang="en-US" dirty="0" smtClean="0"/>
              <a:t>        to stay in the social class into which he or she was born.</a:t>
            </a:r>
          </a:p>
          <a:p>
            <a:pPr marL="0" indent="0">
              <a:buNone/>
            </a:pPr>
            <a:r>
              <a:rPr lang="en-US" dirty="0" smtClean="0"/>
              <a:t>12.  Men were the head of the household. Women could buy and </a:t>
            </a:r>
            <a:br>
              <a:rPr lang="en-US" dirty="0" smtClean="0"/>
            </a:br>
            <a:r>
              <a:rPr lang="en-US" dirty="0" smtClean="0"/>
              <a:t>        sale property and run businesses.</a:t>
            </a:r>
          </a:p>
          <a:p>
            <a:pPr marL="0" indent="0">
              <a:buNone/>
            </a:pPr>
            <a:r>
              <a:rPr lang="en-US" dirty="0" smtClean="0"/>
              <a:t>13.  Sumerians invented writing-their greatest invention. Developed </a:t>
            </a:r>
            <a:br>
              <a:rPr lang="en-US" dirty="0" smtClean="0"/>
            </a:br>
            <a:r>
              <a:rPr lang="en-US" dirty="0" smtClean="0"/>
              <a:t>      </a:t>
            </a:r>
            <a:r>
              <a:rPr lang="en-US" sz="2600" dirty="0" smtClean="0"/>
              <a:t>  </a:t>
            </a:r>
            <a:r>
              <a:rPr lang="en-US" dirty="0" smtClean="0"/>
              <a:t>writing to keep track of business deals and other events. The </a:t>
            </a:r>
            <a:br>
              <a:rPr lang="en-US" dirty="0" smtClean="0"/>
            </a:br>
            <a:r>
              <a:rPr lang="en-US" dirty="0" smtClean="0"/>
              <a:t>      </a:t>
            </a:r>
            <a:r>
              <a:rPr lang="en-US" sz="2600" dirty="0" smtClean="0"/>
              <a:t>  </a:t>
            </a:r>
            <a:r>
              <a:rPr lang="en-US" dirty="0" smtClean="0"/>
              <a:t>Sumerians writing was called cuneiform.</a:t>
            </a:r>
          </a:p>
          <a:p>
            <a:pPr marL="0" indent="0">
              <a:buNone/>
            </a:pPr>
            <a:r>
              <a:rPr lang="en-US" dirty="0" smtClean="0"/>
              <a:t>14.  Invented the wagon wheel</a:t>
            </a:r>
            <a:endParaRPr lang="en-US" dirty="0"/>
          </a:p>
        </p:txBody>
      </p:sp>
    </p:spTree>
    <p:custDataLst>
      <p:tags r:id="rId1"/>
    </p:custDataLst>
    <p:extLst>
      <p:ext uri="{BB962C8B-B14F-4D97-AF65-F5344CB8AC3E}">
        <p14:creationId xmlns:p14="http://schemas.microsoft.com/office/powerpoint/2010/main" val="3954818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0"/>
            <a:ext cx="7696200" cy="4983163"/>
          </a:xfrm>
        </p:spPr>
        <p:txBody>
          <a:bodyPr>
            <a:normAutofit fontScale="77500" lnSpcReduction="20000"/>
          </a:bodyPr>
          <a:lstStyle/>
          <a:p>
            <a:pPr marL="0" indent="0">
              <a:buNone/>
            </a:pPr>
            <a:r>
              <a:rPr lang="en-US" dirty="0" smtClean="0"/>
              <a:t>15.  Invented the </a:t>
            </a:r>
            <a:r>
              <a:rPr lang="en-US" b="1" dirty="0" smtClean="0"/>
              <a:t>plow</a:t>
            </a:r>
            <a:r>
              <a:rPr lang="en-US" dirty="0" smtClean="0"/>
              <a:t>, which made farming easier.</a:t>
            </a:r>
          </a:p>
          <a:p>
            <a:pPr marL="0" indent="0">
              <a:buNone/>
            </a:pPr>
            <a:r>
              <a:rPr lang="en-US" dirty="0" smtClean="0"/>
              <a:t>16.  Invented the </a:t>
            </a:r>
            <a:r>
              <a:rPr lang="en-US" b="1" dirty="0" smtClean="0"/>
              <a:t>sailboat</a:t>
            </a:r>
            <a:r>
              <a:rPr lang="en-US" dirty="0" smtClean="0"/>
              <a:t>, which replaced muscle power</a:t>
            </a:r>
            <a:br>
              <a:rPr lang="en-US" dirty="0" smtClean="0"/>
            </a:br>
            <a:r>
              <a:rPr lang="en-US" dirty="0" smtClean="0"/>
              <a:t>     </a:t>
            </a:r>
            <a:r>
              <a:rPr lang="en-US" sz="2300" dirty="0" smtClean="0"/>
              <a:t>   </a:t>
            </a:r>
            <a:r>
              <a:rPr lang="en-US" dirty="0" smtClean="0"/>
              <a:t>with wind power.</a:t>
            </a:r>
          </a:p>
          <a:p>
            <a:pPr marL="0" indent="0">
              <a:buNone/>
            </a:pPr>
            <a:r>
              <a:rPr lang="en-US" dirty="0" smtClean="0"/>
              <a:t>17.  The world’s oldest known story comes from Sumer.</a:t>
            </a:r>
            <a:br>
              <a:rPr lang="en-US" dirty="0" smtClean="0"/>
            </a:br>
            <a:r>
              <a:rPr lang="en-US" dirty="0" smtClean="0"/>
              <a:t>	</a:t>
            </a:r>
          </a:p>
          <a:p>
            <a:pPr marL="0" indent="0">
              <a:buNone/>
            </a:pPr>
            <a:r>
              <a:rPr lang="en-US" b="1" dirty="0" smtClean="0"/>
              <a:t>Epic of Gilgamesh </a:t>
            </a:r>
            <a:r>
              <a:rPr lang="en-US" dirty="0" smtClean="0"/>
              <a:t>(GIHL </a:t>
            </a:r>
            <a:r>
              <a:rPr lang="en-US" dirty="0" err="1" smtClean="0"/>
              <a:t>guh</a:t>
            </a:r>
            <a:r>
              <a:rPr lang="en-US" dirty="0" smtClean="0"/>
              <a:t> •MEHSH). The hero Gilgamesh is a king who travels around the world with a friend and performs great deeds. When his friend dies, Gilgamesh searches for a way to live forever. He learns that this is possible only for the gods. </a:t>
            </a:r>
            <a:br>
              <a:rPr lang="en-US" dirty="0" smtClean="0"/>
            </a:br>
            <a:endParaRPr lang="en-US" dirty="0" smtClean="0"/>
          </a:p>
          <a:p>
            <a:pPr marL="0" indent="0">
              <a:buNone/>
            </a:pPr>
            <a:r>
              <a:rPr lang="en-US" sz="2600" u="sng" dirty="0" smtClean="0"/>
              <a:t>Primary Source Document:     </a:t>
            </a:r>
            <a:r>
              <a:rPr lang="en-US" sz="2600" dirty="0" smtClean="0"/>
              <a:t>http://www.ancienttexts.org/library/mesopotamian/gilgamesh/</a:t>
            </a:r>
          </a:p>
          <a:p>
            <a:endParaRPr lang="en-US" dirty="0"/>
          </a:p>
        </p:txBody>
      </p:sp>
    </p:spTree>
    <p:custDataLst>
      <p:tags r:id="rId1"/>
    </p:custDataLst>
    <p:extLst>
      <p:ext uri="{BB962C8B-B14F-4D97-AF65-F5344CB8AC3E}">
        <p14:creationId xmlns:p14="http://schemas.microsoft.com/office/powerpoint/2010/main" val="4029990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5440363"/>
          </a:xfrm>
        </p:spPr>
        <p:txBody>
          <a:bodyPr>
            <a:normAutofit fontScale="70000" lnSpcReduction="20000"/>
          </a:bodyPr>
          <a:lstStyle/>
          <a:p>
            <a:pPr marL="0" indent="0">
              <a:buNone/>
            </a:pPr>
            <a:r>
              <a:rPr lang="en-US" dirty="0" smtClean="0"/>
              <a:t>18.   Sumerians developed many mathematical ideas. They used</a:t>
            </a:r>
            <a:br>
              <a:rPr lang="en-US" dirty="0" smtClean="0"/>
            </a:br>
            <a:r>
              <a:rPr lang="en-US" dirty="0" smtClean="0"/>
              <a:t>        geometry to measure fields and put up buildings. They also </a:t>
            </a:r>
            <a:br>
              <a:rPr lang="en-US" dirty="0" smtClean="0"/>
            </a:br>
            <a:r>
              <a:rPr lang="en-US" dirty="0" smtClean="0"/>
              <a:t>        created a number system based on 60. We have them to </a:t>
            </a:r>
            <a:br>
              <a:rPr lang="en-US" dirty="0" smtClean="0"/>
            </a:br>
            <a:r>
              <a:rPr lang="en-US" dirty="0" smtClean="0"/>
              <a:t>        thank for our 60-minute hour,60-second minute, and 360-</a:t>
            </a:r>
            <a:br>
              <a:rPr lang="en-US" dirty="0" smtClean="0"/>
            </a:br>
            <a:r>
              <a:rPr lang="en-US" dirty="0" smtClean="0"/>
              <a:t>        degree circle. In addition, Sumerian people watched the skies </a:t>
            </a:r>
            <a:br>
              <a:rPr lang="en-US" dirty="0" smtClean="0"/>
            </a:br>
            <a:r>
              <a:rPr lang="en-US" dirty="0" smtClean="0"/>
              <a:t>        to learn the best times to plant crops and to hold religious </a:t>
            </a:r>
            <a:br>
              <a:rPr lang="en-US" dirty="0" smtClean="0"/>
            </a:br>
            <a:r>
              <a:rPr lang="en-US" dirty="0" smtClean="0"/>
              <a:t>        festivals. They recorded the positions of the planets and stars</a:t>
            </a:r>
            <a:br>
              <a:rPr lang="en-US" dirty="0" smtClean="0"/>
            </a:br>
            <a:r>
              <a:rPr lang="en-US" dirty="0" smtClean="0"/>
              <a:t>        and developed a 12-month calendar based on the cycles of </a:t>
            </a:r>
            <a:br>
              <a:rPr lang="en-US" dirty="0" smtClean="0"/>
            </a:br>
            <a:r>
              <a:rPr lang="en-US" dirty="0" smtClean="0"/>
              <a:t>        the moon.</a:t>
            </a:r>
          </a:p>
          <a:p>
            <a:pPr marL="0" indent="0">
              <a:buNone/>
            </a:pPr>
            <a:r>
              <a:rPr lang="en-US" dirty="0" smtClean="0"/>
              <a:t>19.   Over time, conflicts weakened Sumer’s city-states. They </a:t>
            </a:r>
            <a:br>
              <a:rPr lang="en-US" dirty="0" smtClean="0"/>
            </a:br>
            <a:r>
              <a:rPr lang="en-US" dirty="0" smtClean="0"/>
              <a:t>       </a:t>
            </a:r>
            <a:r>
              <a:rPr lang="en-US" sz="2600" dirty="0" smtClean="0"/>
              <a:t>  </a:t>
            </a:r>
            <a:r>
              <a:rPr lang="en-US" dirty="0" smtClean="0"/>
              <a:t>became vulnerable to attacks by outside groups such as the</a:t>
            </a:r>
            <a:br>
              <a:rPr lang="en-US" dirty="0" smtClean="0"/>
            </a:br>
            <a:r>
              <a:rPr lang="en-US" dirty="0" smtClean="0"/>
              <a:t>      </a:t>
            </a:r>
            <a:r>
              <a:rPr lang="en-US" sz="2600" dirty="0" smtClean="0"/>
              <a:t>   </a:t>
            </a:r>
            <a:r>
              <a:rPr lang="en-US" dirty="0" smtClean="0"/>
              <a:t>Akkadians (</a:t>
            </a:r>
            <a:r>
              <a:rPr lang="en-US" dirty="0" err="1" smtClean="0"/>
              <a:t>uh•KAY</a:t>
            </a:r>
            <a:r>
              <a:rPr lang="en-US" dirty="0" smtClean="0"/>
              <a:t>• </a:t>
            </a:r>
            <a:r>
              <a:rPr lang="en-US" dirty="0" err="1" smtClean="0"/>
              <a:t>dee</a:t>
            </a:r>
            <a:r>
              <a:rPr lang="en-US" dirty="0" smtClean="0"/>
              <a:t> • </a:t>
            </a:r>
            <a:r>
              <a:rPr lang="en-US" dirty="0" err="1" smtClean="0"/>
              <a:t>uhnz</a:t>
            </a:r>
            <a:r>
              <a:rPr lang="en-US" dirty="0" smtClean="0"/>
              <a:t>) of northern Mesopotamia. </a:t>
            </a:r>
            <a:br>
              <a:rPr lang="en-US" dirty="0" smtClean="0"/>
            </a:br>
            <a:r>
              <a:rPr lang="en-US" dirty="0" smtClean="0"/>
              <a:t> </a:t>
            </a:r>
            <a:r>
              <a:rPr lang="en-US" sz="2600" dirty="0" smtClean="0"/>
              <a:t>  </a:t>
            </a:r>
            <a:r>
              <a:rPr lang="en-US" dirty="0" smtClean="0"/>
              <a:t>     </a:t>
            </a:r>
            <a:r>
              <a:rPr lang="en-US" sz="2600" dirty="0" smtClean="0"/>
              <a:t> </a:t>
            </a:r>
            <a:r>
              <a:rPr lang="en-US" dirty="0" smtClean="0"/>
              <a:t>The king of the Akkadians was named Sargon (SAHR • GAHN). </a:t>
            </a:r>
            <a:br>
              <a:rPr lang="en-US" dirty="0" smtClean="0"/>
            </a:br>
            <a:r>
              <a:rPr lang="en-US" dirty="0" smtClean="0"/>
              <a:t>         In about 2340 B.C., Sargon conquered all of Mesopotamia </a:t>
            </a:r>
            <a:br>
              <a:rPr lang="en-US" dirty="0" smtClean="0"/>
            </a:br>
            <a:r>
              <a:rPr lang="en-US" dirty="0" smtClean="0"/>
              <a:t>         creating the world’s first empire. An empire (EHM•PYR) is a </a:t>
            </a:r>
            <a:br>
              <a:rPr lang="en-US" dirty="0" smtClean="0"/>
            </a:br>
            <a:r>
              <a:rPr lang="en-US" dirty="0" smtClean="0"/>
              <a:t>         group of many different lands under one ruler. Sargon’s </a:t>
            </a:r>
            <a:br>
              <a:rPr lang="en-US" dirty="0" smtClean="0"/>
            </a:br>
            <a:r>
              <a:rPr lang="en-US" dirty="0" smtClean="0"/>
              <a:t>         empire lasted for more than 200 years before falling to </a:t>
            </a:r>
            <a:br>
              <a:rPr lang="en-US" dirty="0" smtClean="0"/>
            </a:br>
            <a:r>
              <a:rPr lang="en-US" dirty="0" smtClean="0"/>
              <a:t>         invaders.</a:t>
            </a:r>
          </a:p>
          <a:p>
            <a:endParaRPr lang="en-US" dirty="0"/>
          </a:p>
        </p:txBody>
      </p:sp>
    </p:spTree>
    <p:custDataLst>
      <p:tags r:id="rId1"/>
    </p:custDataLst>
    <p:extLst>
      <p:ext uri="{BB962C8B-B14F-4D97-AF65-F5344CB8AC3E}">
        <p14:creationId xmlns:p14="http://schemas.microsoft.com/office/powerpoint/2010/main" val="3173149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mer.jpg"/>
          <p:cNvPicPr>
            <a:picLocks noGrp="1" noChangeAspect="1"/>
          </p:cNvPicPr>
          <p:nvPr>
            <p:ph idx="1"/>
          </p:nvPr>
        </p:nvPicPr>
        <p:blipFill>
          <a:blip r:embed="rId3" cstate="print"/>
          <a:stretch>
            <a:fillRect/>
          </a:stretch>
        </p:blipFill>
        <p:spPr>
          <a:xfrm>
            <a:off x="1828800" y="228600"/>
            <a:ext cx="5325035" cy="4114800"/>
          </a:xfrm>
        </p:spPr>
      </p:pic>
      <p:sp>
        <p:nvSpPr>
          <p:cNvPr id="5" name="Rectangle 4"/>
          <p:cNvSpPr/>
          <p:nvPr/>
        </p:nvSpPr>
        <p:spPr>
          <a:xfrm>
            <a:off x="1066800" y="4572000"/>
            <a:ext cx="7620000" cy="1477328"/>
          </a:xfrm>
          <a:prstGeom prst="rect">
            <a:avLst/>
          </a:prstGeom>
        </p:spPr>
        <p:txBody>
          <a:bodyPr wrap="square">
            <a:spAutoFit/>
          </a:bodyPr>
          <a:lstStyle/>
          <a:p>
            <a:r>
              <a:rPr lang="en-US" dirty="0" smtClean="0"/>
              <a:t>The area which formed </a:t>
            </a:r>
            <a:r>
              <a:rPr lang="en-US" b="1" dirty="0" smtClean="0"/>
              <a:t>Sumer</a:t>
            </a:r>
            <a:r>
              <a:rPr lang="en-US" dirty="0" smtClean="0"/>
              <a:t> started at the Persian Gulf and reached north to the 'neck' of Mesopotamia where the two rivers, the Tigris and the Euphrates meander much closer to each other. To the east loomed the Zagros Mountains, where scattered city states thrived on trade and learning from Sumer, and to the west was the vast expanse of the Arabian </a:t>
            </a:r>
            <a:r>
              <a:rPr lang="en-US" dirty="0" smtClean="0"/>
              <a:t>Desert</a:t>
            </a:r>
            <a:r>
              <a:rPr lang="en-US" dirty="0" smtClean="0"/>
              <a:t>. </a:t>
            </a:r>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001000" cy="4906963"/>
          </a:xfrm>
        </p:spPr>
        <p:txBody>
          <a:bodyPr>
            <a:normAutofit fontScale="85000" lnSpcReduction="20000"/>
          </a:bodyPr>
          <a:lstStyle/>
          <a:p>
            <a:pPr>
              <a:buNone/>
            </a:pPr>
            <a:r>
              <a:rPr lang="en-US" dirty="0" smtClean="0"/>
              <a:t>    The rivers have changed course considerably in the last four thousand years, moving well away from some of the cities and causing the complex network of canals to dry up, but at the time, the two rivers had separate entrances into the foreshortened Gulf. </a:t>
            </a:r>
            <a:br>
              <a:rPr lang="en-US" dirty="0" smtClean="0"/>
            </a:br>
            <a:r>
              <a:rPr lang="en-US" dirty="0" smtClean="0"/>
              <a:t/>
            </a:r>
            <a:br>
              <a:rPr lang="en-US" dirty="0" smtClean="0"/>
            </a:br>
            <a:r>
              <a:rPr lang="en-US" dirty="0" smtClean="0"/>
              <a:t>Some of the earliest </a:t>
            </a:r>
            <a:r>
              <a:rPr lang="en-US" b="1" dirty="0" smtClean="0"/>
              <a:t>cities</a:t>
            </a:r>
            <a:r>
              <a:rPr lang="en-US" dirty="0" smtClean="0"/>
              <a:t>, such as Sippar, </a:t>
            </a:r>
            <a:r>
              <a:rPr lang="en-US" dirty="0" err="1" smtClean="0"/>
              <a:t>Borsippa</a:t>
            </a:r>
            <a:r>
              <a:rPr lang="en-US" dirty="0" smtClean="0"/>
              <a:t> and Kish in the north, and </a:t>
            </a:r>
            <a:r>
              <a:rPr lang="en-US" b="1" dirty="0" smtClean="0"/>
              <a:t>Ur</a:t>
            </a:r>
            <a:r>
              <a:rPr lang="en-US" dirty="0" smtClean="0"/>
              <a:t>, </a:t>
            </a:r>
            <a:r>
              <a:rPr lang="en-US" b="1" dirty="0" err="1" smtClean="0"/>
              <a:t>Uruk</a:t>
            </a:r>
            <a:r>
              <a:rPr lang="en-US" dirty="0" smtClean="0"/>
              <a:t> and </a:t>
            </a:r>
            <a:r>
              <a:rPr lang="en-US" b="1" dirty="0" err="1" smtClean="0"/>
              <a:t>Eridu</a:t>
            </a:r>
            <a:r>
              <a:rPr lang="en-US" dirty="0" smtClean="0"/>
              <a:t> in the south formed the endpoints of what became that complex network of cities and canals. </a:t>
            </a:r>
            <a:r>
              <a:rPr lang="en-US" dirty="0" err="1" smtClean="0"/>
              <a:t>Girsu</a:t>
            </a:r>
            <a:r>
              <a:rPr lang="en-US" dirty="0" smtClean="0"/>
              <a:t> and Nippur were highly important religious </a:t>
            </a:r>
            <a:r>
              <a:rPr lang="en-US" dirty="0" err="1" smtClean="0"/>
              <a:t>centres</a:t>
            </a:r>
            <a:r>
              <a:rPr lang="en-US" dirty="0" smtClean="0"/>
              <a:t>, but other cities, such as </a:t>
            </a:r>
            <a:r>
              <a:rPr lang="en-US" dirty="0" err="1" smtClean="0"/>
              <a:t>Larsa</a:t>
            </a:r>
            <a:r>
              <a:rPr lang="en-US" dirty="0" smtClean="0"/>
              <a:t>, </a:t>
            </a:r>
            <a:r>
              <a:rPr lang="en-US" dirty="0" err="1" smtClean="0"/>
              <a:t>Eshnunna</a:t>
            </a:r>
            <a:r>
              <a:rPr lang="en-US" dirty="0" smtClean="0"/>
              <a:t>, </a:t>
            </a:r>
            <a:r>
              <a:rPr lang="en-US" b="1" dirty="0" smtClean="0"/>
              <a:t>Babylon</a:t>
            </a:r>
            <a:r>
              <a:rPr lang="en-US" dirty="0" smtClean="0"/>
              <a:t> and </a:t>
            </a:r>
            <a:r>
              <a:rPr lang="en-US" dirty="0" err="1" smtClean="0"/>
              <a:t>Isin</a:t>
            </a:r>
            <a:r>
              <a:rPr lang="en-US" dirty="0" smtClean="0"/>
              <a:t> didn't really emerge as such until after the end of Sumerian civilization in </a:t>
            </a:r>
            <a:r>
              <a:rPr lang="en-US" dirty="0" smtClean="0"/>
              <a:t>Circa </a:t>
            </a:r>
            <a:r>
              <a:rPr lang="en-US" dirty="0" smtClean="0"/>
              <a:t>2000 BC. </a:t>
            </a:r>
            <a:endParaRPr lang="en-US" dirty="0"/>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Major Cities</a:t>
            </a:r>
            <a:endParaRPr lang="en-US" sz="3200" b="1" dirty="0"/>
          </a:p>
        </p:txBody>
      </p:sp>
      <p:sp>
        <p:nvSpPr>
          <p:cNvPr id="3" name="Content Placeholder 2"/>
          <p:cNvSpPr>
            <a:spLocks noGrp="1"/>
          </p:cNvSpPr>
          <p:nvPr>
            <p:ph idx="1"/>
          </p:nvPr>
        </p:nvSpPr>
        <p:spPr>
          <a:xfrm>
            <a:off x="1066800" y="1600201"/>
            <a:ext cx="7620000" cy="2209800"/>
          </a:xfrm>
        </p:spPr>
        <p:txBody>
          <a:bodyPr/>
          <a:lstStyle/>
          <a:p>
            <a:r>
              <a:rPr lang="en-US" dirty="0"/>
              <a:t>Ur</a:t>
            </a:r>
          </a:p>
          <a:p>
            <a:r>
              <a:rPr lang="en-US" dirty="0"/>
              <a:t>Babylon</a:t>
            </a:r>
          </a:p>
          <a:p>
            <a:r>
              <a:rPr lang="en-US" dirty="0" err="1" smtClean="0"/>
              <a:t>Eridu</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0"/>
            <a:ext cx="4876800" cy="378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188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Organized Government</a:t>
            </a:r>
            <a:endParaRPr lang="en-US" sz="3200" b="1" dirty="0"/>
          </a:p>
        </p:txBody>
      </p:sp>
      <p:sp>
        <p:nvSpPr>
          <p:cNvPr id="3" name="Content Placeholder 2"/>
          <p:cNvSpPr>
            <a:spLocks noGrp="1"/>
          </p:cNvSpPr>
          <p:nvPr>
            <p:ph idx="1"/>
          </p:nvPr>
        </p:nvSpPr>
        <p:spPr>
          <a:xfrm>
            <a:off x="990600" y="1600201"/>
            <a:ext cx="7696200" cy="1828800"/>
          </a:xfrm>
        </p:spPr>
        <p:txBody>
          <a:bodyPr/>
          <a:lstStyle/>
          <a:p>
            <a:r>
              <a:rPr lang="en-US" dirty="0"/>
              <a:t>Ruled by kings</a:t>
            </a:r>
          </a:p>
          <a:p>
            <a:r>
              <a:rPr lang="en-US" dirty="0"/>
              <a:t>MONARCHY</a:t>
            </a: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631" y="3733800"/>
            <a:ext cx="4518126"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248" y="1524000"/>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944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Job Specialization</a:t>
            </a:r>
          </a:p>
        </p:txBody>
      </p:sp>
      <p:sp>
        <p:nvSpPr>
          <p:cNvPr id="3" name="Content Placeholder 2"/>
          <p:cNvSpPr>
            <a:spLocks noGrp="1"/>
          </p:cNvSpPr>
          <p:nvPr>
            <p:ph idx="1"/>
          </p:nvPr>
        </p:nvSpPr>
        <p:spPr>
          <a:xfrm>
            <a:off x="914400" y="1600200"/>
            <a:ext cx="7772400" cy="4525963"/>
          </a:xfrm>
        </p:spPr>
        <p:txBody>
          <a:bodyPr/>
          <a:lstStyle/>
          <a:p>
            <a:r>
              <a:rPr lang="fr-FR" dirty="0" err="1"/>
              <a:t>Farmers</a:t>
            </a:r>
            <a:endParaRPr lang="fr-FR" dirty="0"/>
          </a:p>
          <a:p>
            <a:r>
              <a:rPr lang="fr-FR" dirty="0" err="1"/>
              <a:t>Merchants</a:t>
            </a:r>
            <a:endParaRPr lang="fr-FR" dirty="0"/>
          </a:p>
          <a:p>
            <a:r>
              <a:rPr lang="fr-FR" dirty="0" err="1"/>
              <a:t>Priests</a:t>
            </a:r>
            <a:endParaRPr lang="fr-FR" dirty="0"/>
          </a:p>
          <a:p>
            <a:r>
              <a:rPr lang="fr-FR" dirty="0"/>
              <a:t>Artisans</a:t>
            </a:r>
          </a:p>
          <a:p>
            <a:r>
              <a:rPr lang="fr-FR" dirty="0"/>
              <a:t>Scribes</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371600"/>
            <a:ext cx="4445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343398"/>
            <a:ext cx="4419600" cy="230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458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Social Class</a:t>
            </a:r>
          </a:p>
        </p:txBody>
      </p:sp>
      <p:sp>
        <p:nvSpPr>
          <p:cNvPr id="3" name="Content Placeholder 2"/>
          <p:cNvSpPr>
            <a:spLocks noGrp="1"/>
          </p:cNvSpPr>
          <p:nvPr>
            <p:ph idx="1"/>
          </p:nvPr>
        </p:nvSpPr>
        <p:spPr>
          <a:xfrm>
            <a:off x="990600" y="1600201"/>
            <a:ext cx="7696200" cy="2286000"/>
          </a:xfrm>
        </p:spPr>
        <p:txBody>
          <a:bodyPr/>
          <a:lstStyle/>
          <a:p>
            <a:r>
              <a:rPr lang="en-US" b="1" dirty="0"/>
              <a:t>Upper Class</a:t>
            </a:r>
            <a:r>
              <a:rPr lang="en-US" dirty="0"/>
              <a:t> – </a:t>
            </a:r>
            <a:r>
              <a:rPr lang="en-US" dirty="0" smtClean="0"/>
              <a:t>Kings </a:t>
            </a:r>
            <a:r>
              <a:rPr lang="en-US" dirty="0"/>
              <a:t>and priests</a:t>
            </a:r>
          </a:p>
          <a:p>
            <a:r>
              <a:rPr lang="en-US" b="1" dirty="0"/>
              <a:t>Middle Class </a:t>
            </a:r>
            <a:r>
              <a:rPr lang="en-US" dirty="0"/>
              <a:t>– Farmers and artisans</a:t>
            </a:r>
          </a:p>
          <a:p>
            <a:r>
              <a:rPr lang="en-US" b="1" dirty="0"/>
              <a:t>Lower Class</a:t>
            </a:r>
            <a:r>
              <a:rPr lang="en-US" dirty="0"/>
              <a:t> – </a:t>
            </a:r>
            <a:r>
              <a:rPr lang="en-US" dirty="0" smtClean="0"/>
              <a:t>Enslaved </a:t>
            </a:r>
            <a:r>
              <a:rPr lang="en-US" dirty="0"/>
              <a:t>people</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52800"/>
            <a:ext cx="3276600" cy="33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336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Art and Architecture</a:t>
            </a:r>
          </a:p>
        </p:txBody>
      </p:sp>
      <p:sp>
        <p:nvSpPr>
          <p:cNvPr id="3" name="Content Placeholder 2"/>
          <p:cNvSpPr>
            <a:spLocks noGrp="1"/>
          </p:cNvSpPr>
          <p:nvPr>
            <p:ph idx="1"/>
          </p:nvPr>
        </p:nvSpPr>
        <p:spPr>
          <a:xfrm>
            <a:off x="990600" y="1600200"/>
            <a:ext cx="7696200" cy="4525963"/>
          </a:xfrm>
        </p:spPr>
        <p:txBody>
          <a:bodyPr/>
          <a:lstStyle/>
          <a:p>
            <a:r>
              <a:rPr lang="en-US" dirty="0"/>
              <a:t>Ziggurats</a:t>
            </a:r>
          </a:p>
          <a:p>
            <a:r>
              <a:rPr lang="en-US" dirty="0"/>
              <a:t>Statues</a:t>
            </a:r>
          </a:p>
          <a:p>
            <a:r>
              <a:rPr lang="en-US" dirty="0"/>
              <a:t>Palaces</a:t>
            </a:r>
          </a:p>
          <a:p>
            <a:r>
              <a:rPr lang="en-US" dirty="0"/>
              <a:t>Homes</a:t>
            </a:r>
          </a:p>
          <a:p>
            <a:r>
              <a:rPr lang="en-US" dirty="0"/>
              <a:t>Poems</a:t>
            </a:r>
          </a:p>
          <a:p>
            <a:r>
              <a:rPr lang="en-US" dirty="0" smtClean="0"/>
              <a:t>Pottery</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371600"/>
            <a:ext cx="28860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666" y="3505200"/>
            <a:ext cx="16954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584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543800" cy="1143000"/>
          </a:xfrm>
        </p:spPr>
        <p:txBody>
          <a:bodyPr>
            <a:normAutofit/>
          </a:bodyPr>
          <a:lstStyle/>
          <a:p>
            <a:pPr algn="l"/>
            <a:r>
              <a:rPr lang="en-US" sz="2400" b="1" dirty="0" smtClean="0"/>
              <a:t>Key Vocabulary</a:t>
            </a:r>
            <a:endParaRPr lang="en-US" sz="2400" b="1" dirty="0"/>
          </a:p>
        </p:txBody>
      </p:sp>
      <p:sp>
        <p:nvSpPr>
          <p:cNvPr id="3" name="Content Placeholder 2"/>
          <p:cNvSpPr>
            <a:spLocks noGrp="1"/>
          </p:cNvSpPr>
          <p:nvPr>
            <p:ph idx="1"/>
          </p:nvPr>
        </p:nvSpPr>
        <p:spPr>
          <a:xfrm>
            <a:off x="914400" y="1447800"/>
            <a:ext cx="7772400" cy="5029200"/>
          </a:xfrm>
        </p:spPr>
        <p:txBody>
          <a:bodyPr>
            <a:normAutofit fontScale="55000" lnSpcReduction="20000"/>
          </a:bodyPr>
          <a:lstStyle/>
          <a:p>
            <a:r>
              <a:rPr lang="en-US" b="1" dirty="0"/>
              <a:t>A</a:t>
            </a:r>
            <a:r>
              <a:rPr lang="en-US" b="1" dirty="0" smtClean="0"/>
              <a:t>nthropologist</a:t>
            </a:r>
            <a:r>
              <a:rPr lang="en-US" dirty="0" smtClean="0"/>
              <a:t>--focus on human society. They study how humans developed and how they related to one another.</a:t>
            </a:r>
          </a:p>
          <a:p>
            <a:endParaRPr lang="en-US" dirty="0" smtClean="0"/>
          </a:p>
          <a:p>
            <a:r>
              <a:rPr lang="en-US" b="1" dirty="0"/>
              <a:t>A</a:t>
            </a:r>
            <a:r>
              <a:rPr lang="en-US" b="1" dirty="0" smtClean="0"/>
              <a:t>rchaeologist</a:t>
            </a:r>
            <a:r>
              <a:rPr lang="en-US" dirty="0" smtClean="0"/>
              <a:t>--hunt for evidence buried in the ground where settlements might once have been. They dig up and study artifacts and other things made by humans. They also look for fossils.</a:t>
            </a:r>
          </a:p>
          <a:p>
            <a:endParaRPr lang="en-US" dirty="0" smtClean="0"/>
          </a:p>
          <a:p>
            <a:r>
              <a:rPr lang="en-US" b="1" dirty="0"/>
              <a:t>A</a:t>
            </a:r>
            <a:r>
              <a:rPr lang="en-US" b="1" dirty="0" smtClean="0"/>
              <a:t>rtifact</a:t>
            </a:r>
            <a:r>
              <a:rPr lang="en-US" dirty="0" smtClean="0"/>
              <a:t>--weapons, tools, and other things made by humans</a:t>
            </a:r>
          </a:p>
          <a:p>
            <a:endParaRPr lang="en-US" dirty="0" smtClean="0"/>
          </a:p>
          <a:p>
            <a:r>
              <a:rPr lang="en-US" b="1" dirty="0"/>
              <a:t>F</a:t>
            </a:r>
            <a:r>
              <a:rPr lang="en-US" b="1" dirty="0" smtClean="0"/>
              <a:t>ossil</a:t>
            </a:r>
            <a:r>
              <a:rPr lang="en-US" dirty="0" smtClean="0"/>
              <a:t>--traces of plants or animals that have been preserved in rock.</a:t>
            </a:r>
            <a:br>
              <a:rPr lang="en-US" dirty="0" smtClean="0"/>
            </a:br>
            <a:endParaRPr lang="en-US" dirty="0" smtClean="0"/>
          </a:p>
          <a:p>
            <a:r>
              <a:rPr lang="en-US" b="1" dirty="0" smtClean="0"/>
              <a:t>History</a:t>
            </a:r>
            <a:r>
              <a:rPr lang="en-US" dirty="0" smtClean="0"/>
              <a:t>--the period of time that began after people learned to write, about 5,500 years ago.</a:t>
            </a:r>
          </a:p>
          <a:p>
            <a:endParaRPr lang="en-US" dirty="0" smtClean="0"/>
          </a:p>
          <a:p>
            <a:r>
              <a:rPr lang="en-US" b="1" dirty="0" smtClean="0"/>
              <a:t>Prehistory</a:t>
            </a:r>
            <a:r>
              <a:rPr lang="en-US" dirty="0" smtClean="0"/>
              <a:t>--the time before people developed writing.</a:t>
            </a:r>
            <a:br>
              <a:rPr lang="en-US" dirty="0" smtClean="0"/>
            </a:br>
            <a:endParaRPr lang="en-US" dirty="0" smtClean="0"/>
          </a:p>
          <a:p>
            <a:r>
              <a:rPr lang="en-US" b="1" dirty="0" smtClean="0"/>
              <a:t>Civilizations</a:t>
            </a:r>
            <a:r>
              <a:rPr lang="en-US" dirty="0" smtClean="0"/>
              <a:t>--are complex societies. They have cities, organized governments, art, religion, class divisions, and a writing system (8 features).</a:t>
            </a:r>
          </a:p>
          <a:p>
            <a:endParaRPr lang="en-US" dirty="0" smtClean="0"/>
          </a:p>
          <a:p>
            <a:endParaRPr lang="en-US" dirty="0"/>
          </a:p>
        </p:txBody>
      </p:sp>
    </p:spTree>
    <p:custDataLst>
      <p:tags r:id="rId1"/>
    </p:custDataLst>
    <p:extLst>
      <p:ext uri="{BB962C8B-B14F-4D97-AF65-F5344CB8AC3E}">
        <p14:creationId xmlns:p14="http://schemas.microsoft.com/office/powerpoint/2010/main" val="2960624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Complex Religion</a:t>
            </a:r>
          </a:p>
        </p:txBody>
      </p:sp>
      <p:sp>
        <p:nvSpPr>
          <p:cNvPr id="3" name="Content Placeholder 2"/>
          <p:cNvSpPr>
            <a:spLocks noGrp="1"/>
          </p:cNvSpPr>
          <p:nvPr>
            <p:ph idx="1"/>
          </p:nvPr>
        </p:nvSpPr>
        <p:spPr>
          <a:xfrm>
            <a:off x="990600" y="1600201"/>
            <a:ext cx="7696200" cy="1676400"/>
          </a:xfrm>
        </p:spPr>
        <p:txBody>
          <a:bodyPr/>
          <a:lstStyle/>
          <a:p>
            <a:r>
              <a:rPr lang="en-US" dirty="0"/>
              <a:t>Believed in many gods</a:t>
            </a:r>
          </a:p>
          <a:p>
            <a:r>
              <a:rPr lang="en-US" dirty="0" smtClean="0"/>
              <a:t>Polytheistic</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00400"/>
            <a:ext cx="4969987"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441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Public Works</a:t>
            </a:r>
          </a:p>
        </p:txBody>
      </p:sp>
      <p:sp>
        <p:nvSpPr>
          <p:cNvPr id="3" name="Content Placeholder 2"/>
          <p:cNvSpPr>
            <a:spLocks noGrp="1"/>
          </p:cNvSpPr>
          <p:nvPr>
            <p:ph idx="1"/>
          </p:nvPr>
        </p:nvSpPr>
        <p:spPr>
          <a:xfrm>
            <a:off x="1066800" y="1600200"/>
            <a:ext cx="7620000" cy="4525963"/>
          </a:xfrm>
        </p:spPr>
        <p:txBody>
          <a:bodyPr/>
          <a:lstStyle/>
          <a:p>
            <a:r>
              <a:rPr lang="en-US" dirty="0"/>
              <a:t>Ziggurats</a:t>
            </a:r>
          </a:p>
          <a:p>
            <a:r>
              <a:rPr lang="en-US" dirty="0"/>
              <a:t>Roads</a:t>
            </a:r>
          </a:p>
          <a:p>
            <a:r>
              <a:rPr lang="en-US" dirty="0"/>
              <a:t>Irrigation systems</a:t>
            </a:r>
          </a:p>
          <a:p>
            <a:r>
              <a:rPr lang="en-US" dirty="0"/>
              <a:t>Schools for wealthy boys</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288" y="1371600"/>
            <a:ext cx="2934554"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06008"/>
            <a:ext cx="2514600" cy="252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708" y="4391278"/>
            <a:ext cx="3165230" cy="224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715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Writing</a:t>
            </a:r>
          </a:p>
        </p:txBody>
      </p:sp>
      <p:sp>
        <p:nvSpPr>
          <p:cNvPr id="3" name="Content Placeholder 2"/>
          <p:cNvSpPr>
            <a:spLocks noGrp="1"/>
          </p:cNvSpPr>
          <p:nvPr>
            <p:ph idx="1"/>
          </p:nvPr>
        </p:nvSpPr>
        <p:spPr>
          <a:xfrm>
            <a:off x="990600" y="1600201"/>
            <a:ext cx="7696200" cy="1981200"/>
          </a:xfrm>
        </p:spPr>
        <p:txBody>
          <a:bodyPr/>
          <a:lstStyle/>
          <a:p>
            <a:r>
              <a:rPr lang="en-US" dirty="0"/>
              <a:t>Cuneiform</a:t>
            </a:r>
          </a:p>
          <a:p>
            <a:r>
              <a:rPr lang="en-US" dirty="0"/>
              <a:t>Epic of Gilgamesh – first epic poem</a:t>
            </a:r>
          </a:p>
          <a:p>
            <a:r>
              <a:rPr lang="en-US" dirty="0"/>
              <a:t>Tablets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48000"/>
            <a:ext cx="4038601" cy="310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204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End</a:t>
            </a:r>
            <a:endParaRPr 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210" y="1676400"/>
            <a:ext cx="28765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536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What Were the Ice Ages? </a:t>
            </a:r>
            <a:endParaRPr lang="en-US" sz="3200" b="1" dirty="0"/>
          </a:p>
        </p:txBody>
      </p:sp>
      <p:sp>
        <p:nvSpPr>
          <p:cNvPr id="3" name="Content Placeholder 2"/>
          <p:cNvSpPr>
            <a:spLocks noGrp="1"/>
          </p:cNvSpPr>
          <p:nvPr>
            <p:ph idx="1"/>
          </p:nvPr>
        </p:nvSpPr>
        <p:spPr>
          <a:xfrm>
            <a:off x="914400" y="1600200"/>
            <a:ext cx="7772400" cy="4525963"/>
          </a:xfrm>
        </p:spPr>
        <p:txBody>
          <a:bodyPr>
            <a:normAutofit fontScale="92500" lnSpcReduction="20000"/>
          </a:bodyPr>
          <a:lstStyle/>
          <a:p>
            <a:r>
              <a:rPr lang="en-US" dirty="0" smtClean="0"/>
              <a:t>Paleolithic people needed fire in order to survive the Ice Ages. These were long periods of extreme cold. The last Ice Age began about 100,000 B.C. From then until about 8000 B.C., thick ice sheets covered parts of Europe, Asia, and North America. The Ice Age was a threat to human life. People risked death from the cold and also from hunger. Early humans had to adapt by changing their diet, building sturdier shelters, and using animal furs to make warm clothing. The mastery of fire helped people live in this environment.</a:t>
            </a:r>
            <a:endParaRPr lang="en-US" dirty="0"/>
          </a:p>
        </p:txBody>
      </p:sp>
    </p:spTree>
    <p:custDataLst>
      <p:tags r:id="rId1"/>
    </p:custDataLst>
    <p:extLst>
      <p:ext uri="{BB962C8B-B14F-4D97-AF65-F5344CB8AC3E}">
        <p14:creationId xmlns:p14="http://schemas.microsoft.com/office/powerpoint/2010/main" val="1642269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Why Were River Valleys Important? </a:t>
            </a:r>
            <a:endParaRPr lang="en-US" sz="3200" b="1" dirty="0"/>
          </a:p>
        </p:txBody>
      </p:sp>
      <p:sp>
        <p:nvSpPr>
          <p:cNvPr id="3" name="Content Placeholder 2"/>
          <p:cNvSpPr>
            <a:spLocks noGrp="1"/>
          </p:cNvSpPr>
          <p:nvPr>
            <p:ph idx="1"/>
          </p:nvPr>
        </p:nvSpPr>
        <p:spPr>
          <a:xfrm>
            <a:off x="990600" y="1600200"/>
            <a:ext cx="7696200" cy="4525963"/>
          </a:xfrm>
        </p:spPr>
        <p:txBody>
          <a:bodyPr>
            <a:normAutofit fontScale="92500" lnSpcReduction="10000"/>
          </a:bodyPr>
          <a:lstStyle/>
          <a:p>
            <a:r>
              <a:rPr lang="en-US" dirty="0" smtClean="0"/>
              <a:t>The first civilizations arose in river valleys because good farming conditions made it easy to feed large numbers of people. The rivers also provided fish and freshwater to drink, and made it easy to get from one place to another and to trade. Trade enabled goods and ideas to move from place to place. It was no accident, then, that cities grew up in these valleys and became the centers of civilizations.</a:t>
            </a:r>
          </a:p>
          <a:p>
            <a:endParaRPr lang="en-US" dirty="0"/>
          </a:p>
        </p:txBody>
      </p:sp>
    </p:spTree>
    <p:custDataLst>
      <p:tags r:id="rId1"/>
    </p:custDataLst>
    <p:extLst>
      <p:ext uri="{BB962C8B-B14F-4D97-AF65-F5344CB8AC3E}">
        <p14:creationId xmlns:p14="http://schemas.microsoft.com/office/powerpoint/2010/main" val="2339222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76125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772400" cy="4525963"/>
          </a:xfrm>
        </p:spPr>
        <p:txBody>
          <a:bodyPr/>
          <a:lstStyle/>
          <a:p>
            <a:r>
              <a:rPr lang="en-US" dirty="0" smtClean="0"/>
              <a:t>Early civilizations shared another feature—they had a class structure. That is, people held different ranks in society depending on what work they did and how much wealth or power they had.</a:t>
            </a:r>
            <a:endParaRPr lang="en-US" dirty="0"/>
          </a:p>
        </p:txBody>
      </p:sp>
    </p:spTree>
    <p:custDataLst>
      <p:tags r:id="rId1"/>
    </p:custDataLst>
    <p:extLst>
      <p:ext uri="{BB962C8B-B14F-4D97-AF65-F5344CB8AC3E}">
        <p14:creationId xmlns:p14="http://schemas.microsoft.com/office/powerpoint/2010/main" val="413721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The Rise of Sumer</a:t>
            </a:r>
            <a:r>
              <a:rPr lang="en-US" dirty="0" smtClean="0"/>
              <a:t> </a:t>
            </a:r>
            <a:endParaRPr lang="en-US" dirty="0"/>
          </a:p>
        </p:txBody>
      </p:sp>
      <p:sp>
        <p:nvSpPr>
          <p:cNvPr id="3" name="Content Placeholder 2"/>
          <p:cNvSpPr>
            <a:spLocks noGrp="1"/>
          </p:cNvSpPr>
          <p:nvPr>
            <p:ph idx="1"/>
          </p:nvPr>
        </p:nvSpPr>
        <p:spPr>
          <a:xfrm>
            <a:off x="914400" y="1600200"/>
            <a:ext cx="7848600" cy="4525963"/>
          </a:xfrm>
        </p:spPr>
        <p:txBody>
          <a:bodyPr/>
          <a:lstStyle/>
          <a:p>
            <a:r>
              <a:rPr lang="en-US" dirty="0" smtClean="0"/>
              <a:t>The earliest-known civilization arose in what is now southern Iraq, on a flat plain bounded by the </a:t>
            </a:r>
            <a:r>
              <a:rPr lang="en-US" b="1" dirty="0" smtClean="0"/>
              <a:t>Tigris River </a:t>
            </a:r>
            <a:r>
              <a:rPr lang="en-US" dirty="0" smtClean="0"/>
              <a:t>and the </a:t>
            </a:r>
            <a:r>
              <a:rPr lang="en-US" b="1" dirty="0" smtClean="0"/>
              <a:t>Euphrates River</a:t>
            </a:r>
            <a:r>
              <a:rPr lang="en-US" dirty="0" smtClean="0"/>
              <a:t>.</a:t>
            </a:r>
          </a:p>
          <a:p>
            <a:r>
              <a:rPr lang="en-US" dirty="0" smtClean="0"/>
              <a:t>Later, the Greeks called this area </a:t>
            </a:r>
            <a:r>
              <a:rPr lang="en-US" b="1" dirty="0" smtClean="0"/>
              <a:t>Mesopotamia</a:t>
            </a:r>
            <a:r>
              <a:rPr lang="en-US" dirty="0" smtClean="0"/>
              <a:t>.</a:t>
            </a:r>
          </a:p>
          <a:p>
            <a:endParaRPr lang="en-US" dirty="0"/>
          </a:p>
        </p:txBody>
      </p:sp>
    </p:spTree>
    <p:custDataLst>
      <p:tags r:id="rId1"/>
    </p:custDataLst>
    <p:extLst>
      <p:ext uri="{BB962C8B-B14F-4D97-AF65-F5344CB8AC3E}">
        <p14:creationId xmlns:p14="http://schemas.microsoft.com/office/powerpoint/2010/main" val="3742833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38200"/>
            <a:ext cx="7620000" cy="5105400"/>
          </a:xfrm>
        </p:spPr>
        <p:txBody>
          <a:bodyPr>
            <a:normAutofit fontScale="92500" lnSpcReduction="20000"/>
          </a:bodyPr>
          <a:lstStyle/>
          <a:p>
            <a:pPr marL="0" indent="0">
              <a:buNone/>
            </a:pPr>
            <a:r>
              <a:rPr lang="en-US" b="1" dirty="0" smtClean="0"/>
              <a:t>Mesopotamia </a:t>
            </a:r>
            <a:r>
              <a:rPr lang="en-US" dirty="0" smtClean="0"/>
              <a:t>- </a:t>
            </a:r>
            <a:r>
              <a:rPr lang="en-US" dirty="0" smtClean="0"/>
              <a:t>which means “the land between the rivers.”</a:t>
            </a:r>
          </a:p>
          <a:p>
            <a:pPr marL="0" indent="0">
              <a:buNone/>
            </a:pPr>
            <a:r>
              <a:rPr lang="en-US" dirty="0" smtClean="0"/>
              <a:t>• Located in the eastern part of the Fertile</a:t>
            </a:r>
            <a:br>
              <a:rPr lang="en-US" dirty="0" smtClean="0"/>
            </a:br>
            <a:r>
              <a:rPr lang="en-US" dirty="0" smtClean="0"/>
              <a:t>   Crescent. </a:t>
            </a:r>
          </a:p>
          <a:p>
            <a:pPr marL="0" indent="0">
              <a:buNone/>
            </a:pPr>
            <a:r>
              <a:rPr lang="en-US" dirty="0" smtClean="0"/>
              <a:t>• In the spring, the rivers often flooded, leaving</a:t>
            </a:r>
            <a:br>
              <a:rPr lang="en-US" dirty="0" smtClean="0"/>
            </a:br>
            <a:r>
              <a:rPr lang="en-US" dirty="0" smtClean="0"/>
              <a:t>   behind rich soil for farming.</a:t>
            </a:r>
          </a:p>
          <a:p>
            <a:pPr marL="0" indent="0">
              <a:buNone/>
            </a:pPr>
            <a:r>
              <a:rPr lang="en-US" dirty="0" smtClean="0"/>
              <a:t>• </a:t>
            </a:r>
            <a:r>
              <a:rPr lang="en-US" dirty="0" smtClean="0"/>
              <a:t>Hot</a:t>
            </a:r>
            <a:r>
              <a:rPr lang="en-US" dirty="0" smtClean="0"/>
              <a:t>, dry climate.</a:t>
            </a:r>
          </a:p>
          <a:p>
            <a:pPr marL="0" indent="0">
              <a:buNone/>
            </a:pPr>
            <a:r>
              <a:rPr lang="en-US" dirty="0" smtClean="0"/>
              <a:t>• Known as “cradle of civilization” because of </a:t>
            </a:r>
            <a:br>
              <a:rPr lang="en-US" dirty="0" smtClean="0"/>
            </a:br>
            <a:r>
              <a:rPr lang="en-US" dirty="0" smtClean="0"/>
              <a:t>   the Sumerians ideas and inventions.</a:t>
            </a:r>
          </a:p>
          <a:p>
            <a:pPr marL="0" indent="0">
              <a:buNone/>
            </a:pPr>
            <a:r>
              <a:rPr lang="en-US" dirty="0" smtClean="0"/>
              <a:t>• By 3000 BCE, many cities had formed in</a:t>
            </a:r>
            <a:br>
              <a:rPr lang="en-US" dirty="0" smtClean="0"/>
            </a:br>
            <a:r>
              <a:rPr lang="en-US" dirty="0" smtClean="0"/>
              <a:t>   southern Mesopotamia in a region known as </a:t>
            </a:r>
            <a:br>
              <a:rPr lang="en-US" dirty="0" smtClean="0"/>
            </a:br>
            <a:r>
              <a:rPr lang="en-US" dirty="0" smtClean="0"/>
              <a:t>   </a:t>
            </a:r>
            <a:r>
              <a:rPr lang="en-US" b="1" dirty="0" smtClean="0"/>
              <a:t>Sumer</a:t>
            </a:r>
            <a:r>
              <a:rPr lang="en-US" dirty="0" smtClean="0"/>
              <a:t> (</a:t>
            </a:r>
            <a:r>
              <a:rPr lang="en-US" dirty="0" err="1" smtClean="0"/>
              <a:t>SOO•muhr</a:t>
            </a:r>
            <a:r>
              <a:rPr lang="en-US" dirty="0" smtClean="0"/>
              <a:t>).</a:t>
            </a:r>
            <a:endParaRPr lang="en-US" dirty="0"/>
          </a:p>
        </p:txBody>
      </p:sp>
    </p:spTree>
    <p:custDataLst>
      <p:tags r:id="rId1"/>
    </p:custDataLst>
    <p:extLst>
      <p:ext uri="{BB962C8B-B14F-4D97-AF65-F5344CB8AC3E}">
        <p14:creationId xmlns:p14="http://schemas.microsoft.com/office/powerpoint/2010/main" val="3678625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Sumer</a:t>
            </a:r>
            <a:endParaRPr lang="en-US" sz="3200" b="1" dirty="0"/>
          </a:p>
        </p:txBody>
      </p:sp>
      <p:sp>
        <p:nvSpPr>
          <p:cNvPr id="3" name="Content Placeholder 2"/>
          <p:cNvSpPr>
            <a:spLocks noGrp="1"/>
          </p:cNvSpPr>
          <p:nvPr>
            <p:ph idx="1"/>
          </p:nvPr>
        </p:nvSpPr>
        <p:spPr>
          <a:xfrm>
            <a:off x="990600" y="1371600"/>
            <a:ext cx="7696200" cy="5410200"/>
          </a:xfrm>
        </p:spPr>
        <p:txBody>
          <a:bodyPr>
            <a:normAutofit fontScale="55000" lnSpcReduction="20000"/>
          </a:bodyPr>
          <a:lstStyle/>
          <a:p>
            <a:pPr marL="0" indent="0">
              <a:buNone/>
            </a:pPr>
            <a:r>
              <a:rPr lang="en-US" dirty="0" smtClean="0"/>
              <a:t>1.  Sumerian cities were isolated from each other by geography</a:t>
            </a:r>
          </a:p>
          <a:p>
            <a:pPr marL="0" indent="0">
              <a:buNone/>
            </a:pPr>
            <a:r>
              <a:rPr lang="en-US" dirty="0" smtClean="0"/>
              <a:t>2.  Each Sumerian city and the land around it became a separate city-</a:t>
            </a:r>
            <a:br>
              <a:rPr lang="en-US" dirty="0" smtClean="0"/>
            </a:br>
            <a:r>
              <a:rPr lang="en-US" dirty="0" smtClean="0"/>
              <a:t>  </a:t>
            </a:r>
            <a:r>
              <a:rPr lang="en-US" sz="2600" dirty="0" smtClean="0"/>
              <a:t>   </a:t>
            </a:r>
            <a:r>
              <a:rPr lang="en-US" dirty="0" smtClean="0"/>
              <a:t> state.</a:t>
            </a:r>
          </a:p>
          <a:p>
            <a:pPr marL="0" indent="0">
              <a:buNone/>
            </a:pPr>
            <a:r>
              <a:rPr lang="en-US" dirty="0" smtClean="0"/>
              <a:t>3.  Sumerian city-states often went to war with one another.</a:t>
            </a:r>
          </a:p>
          <a:p>
            <a:pPr marL="0" indent="0">
              <a:buNone/>
            </a:pPr>
            <a:r>
              <a:rPr lang="en-US" dirty="0" smtClean="0"/>
              <a:t>4.  Each city-state surrounded itself with a wall for protection.</a:t>
            </a:r>
          </a:p>
          <a:p>
            <a:pPr marL="0" indent="0">
              <a:buNone/>
            </a:pPr>
            <a:r>
              <a:rPr lang="en-US" dirty="0" smtClean="0"/>
              <a:t>5.  Believed in many </a:t>
            </a:r>
            <a:r>
              <a:rPr lang="en-US" dirty="0" smtClean="0"/>
              <a:t>gods (</a:t>
            </a:r>
            <a:r>
              <a:rPr lang="en-US" dirty="0"/>
              <a:t>Polytheism). </a:t>
            </a:r>
            <a:r>
              <a:rPr lang="en-US" dirty="0" smtClean="0"/>
              <a:t>Each was thought to have power over a </a:t>
            </a:r>
            <a:br>
              <a:rPr lang="en-US" dirty="0" smtClean="0"/>
            </a:br>
            <a:r>
              <a:rPr lang="en-US" dirty="0" smtClean="0"/>
              <a:t> </a:t>
            </a:r>
            <a:r>
              <a:rPr lang="en-US" sz="2900" dirty="0" smtClean="0"/>
              <a:t>   </a:t>
            </a:r>
            <a:r>
              <a:rPr lang="en-US" dirty="0" smtClean="0"/>
              <a:t>  natural force or a human activity—flooding, for example, </a:t>
            </a:r>
            <a:r>
              <a:rPr lang="en-US" dirty="0" smtClean="0"/>
              <a:t>or basket </a:t>
            </a:r>
            <a:r>
              <a:rPr lang="en-US" dirty="0" smtClean="0"/>
              <a:t>weaving</a:t>
            </a:r>
            <a:endParaRPr lang="en-US" dirty="0" smtClean="0"/>
          </a:p>
          <a:p>
            <a:pPr marL="0" indent="0">
              <a:buNone/>
            </a:pPr>
            <a:r>
              <a:rPr lang="en-US" dirty="0" smtClean="0"/>
              <a:t>6.  Each city-state built a grand temple called a </a:t>
            </a:r>
            <a:r>
              <a:rPr lang="en-US" b="1" dirty="0" smtClean="0"/>
              <a:t>ziggurat </a:t>
            </a:r>
            <a:r>
              <a:rPr lang="en-US" dirty="0" smtClean="0"/>
              <a:t/>
            </a:r>
            <a:br>
              <a:rPr lang="en-US" dirty="0" smtClean="0"/>
            </a:br>
            <a:r>
              <a:rPr lang="en-US" dirty="0" smtClean="0"/>
              <a:t>     (ZIH • </a:t>
            </a:r>
            <a:r>
              <a:rPr lang="en-US" dirty="0" err="1" smtClean="0"/>
              <a:t>guh</a:t>
            </a:r>
            <a:r>
              <a:rPr lang="en-US" dirty="0" smtClean="0"/>
              <a:t> • RAT) to its chief god.</a:t>
            </a:r>
          </a:p>
          <a:p>
            <a:pPr marL="0" indent="0">
              <a:buNone/>
            </a:pPr>
            <a:r>
              <a:rPr lang="en-US" dirty="0" smtClean="0"/>
              <a:t>7.  The priests and priestesses were powerful and controlled much of</a:t>
            </a:r>
            <a:br>
              <a:rPr lang="en-US" dirty="0" smtClean="0"/>
            </a:br>
            <a:r>
              <a:rPr lang="en-US" dirty="0" smtClean="0"/>
              <a:t>      the land. They may even have ruled at one time. Later, kings ran </a:t>
            </a:r>
            <a:br>
              <a:rPr lang="en-US" dirty="0" smtClean="0"/>
            </a:br>
            <a:r>
              <a:rPr lang="en-US" dirty="0" smtClean="0"/>
              <a:t>      the government.</a:t>
            </a:r>
          </a:p>
          <a:p>
            <a:pPr marL="0" indent="0">
              <a:buNone/>
            </a:pPr>
            <a:r>
              <a:rPr lang="en-US" dirty="0" smtClean="0"/>
              <a:t>8.  In ancient Mesopotamia, only boys from wealthy and high-ranking </a:t>
            </a:r>
            <a:br>
              <a:rPr lang="en-US" dirty="0" smtClean="0"/>
            </a:br>
            <a:r>
              <a:rPr lang="en-US" dirty="0" smtClean="0"/>
              <a:t>     </a:t>
            </a:r>
            <a:r>
              <a:rPr lang="en-US" dirty="0" smtClean="0"/>
              <a:t>families </a:t>
            </a:r>
            <a:r>
              <a:rPr lang="en-US" dirty="0" smtClean="0"/>
              <a:t>went to the </a:t>
            </a:r>
            <a:r>
              <a:rPr lang="en-US" b="1" dirty="0" err="1" smtClean="0"/>
              <a:t>edubba</a:t>
            </a:r>
            <a:r>
              <a:rPr lang="en-US" b="1" dirty="0" smtClean="0"/>
              <a:t> </a:t>
            </a:r>
            <a:r>
              <a:rPr lang="en-US" dirty="0" smtClean="0"/>
              <a:t>(</a:t>
            </a:r>
            <a:r>
              <a:rPr lang="en-US" dirty="0"/>
              <a:t>the </a:t>
            </a:r>
            <a:r>
              <a:rPr lang="en-US" dirty="0" smtClean="0"/>
              <a:t>Sumerian </a:t>
            </a:r>
            <a:r>
              <a:rPr lang="en-US" dirty="0"/>
              <a:t>term for "scribal school" </a:t>
            </a:r>
            <a:r>
              <a:rPr lang="en-US" dirty="0" smtClean="0"/>
              <a:t/>
            </a:r>
            <a:br>
              <a:rPr lang="en-US" dirty="0" smtClean="0"/>
            </a:br>
            <a:r>
              <a:rPr lang="en-US" dirty="0" smtClean="0"/>
              <a:t>     or </a:t>
            </a:r>
            <a:r>
              <a:rPr lang="en-US" dirty="0"/>
              <a:t>“tablet </a:t>
            </a:r>
            <a:r>
              <a:rPr lang="en-US" dirty="0" smtClean="0"/>
              <a:t>house”</a:t>
            </a:r>
            <a:endParaRPr lang="en-US" dirty="0" smtClean="0"/>
          </a:p>
          <a:p>
            <a:pPr marL="0" indent="0">
              <a:buNone/>
            </a:pPr>
            <a:r>
              <a:rPr lang="en-US" dirty="0" smtClean="0"/>
              <a:t>9.  Ordinary people lived in small mud-brick houses.</a:t>
            </a:r>
            <a:br>
              <a:rPr lang="en-US" dirty="0" smtClean="0"/>
            </a:br>
            <a:r>
              <a:rPr lang="en-US" dirty="0" smtClean="0"/>
              <a:t/>
            </a:r>
            <a:br>
              <a:rPr lang="en-US" dirty="0" smtClean="0"/>
            </a:br>
            <a:endParaRPr lang="en-US" dirty="0" smtClean="0"/>
          </a:p>
        </p:txBody>
      </p:sp>
    </p:spTree>
    <p:custDataLst>
      <p:tags r:id="rId1"/>
    </p:custDataLst>
    <p:extLst>
      <p:ext uri="{BB962C8B-B14F-4D97-AF65-F5344CB8AC3E}">
        <p14:creationId xmlns:p14="http://schemas.microsoft.com/office/powerpoint/2010/main" val="15828913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643</Words>
  <Application>Microsoft Office PowerPoint</Application>
  <PresentationFormat>On-screen Show (4:3)</PresentationFormat>
  <Paragraphs>89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Key Vocabulary</vt:lpstr>
      <vt:lpstr>What Were the Ice Ages? </vt:lpstr>
      <vt:lpstr>Why Were River Valleys Important? </vt:lpstr>
      <vt:lpstr>PowerPoint Presentation</vt:lpstr>
      <vt:lpstr>PowerPoint Presentation</vt:lpstr>
      <vt:lpstr>The Rise of Sumer </vt:lpstr>
      <vt:lpstr>PowerPoint Presentation</vt:lpstr>
      <vt:lpstr>Sumer</vt:lpstr>
      <vt:lpstr>PowerPoint Presentation</vt:lpstr>
      <vt:lpstr>PowerPoint Presentation</vt:lpstr>
      <vt:lpstr>PowerPoint Presentation</vt:lpstr>
      <vt:lpstr>PowerPoint Presentation</vt:lpstr>
      <vt:lpstr>PowerPoint Presentation</vt:lpstr>
      <vt:lpstr>Major Cities</vt:lpstr>
      <vt:lpstr>Organized Government</vt:lpstr>
      <vt:lpstr>Job Specialization</vt:lpstr>
      <vt:lpstr>Social Class</vt:lpstr>
      <vt:lpstr>Art and Architecture</vt:lpstr>
      <vt:lpstr>Complex Religion</vt:lpstr>
      <vt:lpstr>Public Works</vt:lpstr>
      <vt:lpstr>Writing</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 Thompson</dc:creator>
  <cp:lastModifiedBy>Tommy Thompson</cp:lastModifiedBy>
  <cp:revision>26</cp:revision>
  <dcterms:created xsi:type="dcterms:W3CDTF">2014-09-24T22:21:04Z</dcterms:created>
  <dcterms:modified xsi:type="dcterms:W3CDTF">2014-09-29T22:53:35Z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mesopotamia</vt:lpwstr>
  </property>
  <property fmtid="{D5CDD505-2E9C-101B-9397-08002B2CF9AE}" pid="3" name="ArticulateUseProject">
    <vt:lpwstr>1</vt:lpwstr>
  </property>
  <property fmtid="{D5CDD505-2E9C-101B-9397-08002B2CF9AE}" pid="4" name="ArticulateGUID">
    <vt:lpwstr>5D0E2D07-7970-42AE-B4E1-E6A32648A139</vt:lpwstr>
  </property>
  <property fmtid="{D5CDD505-2E9C-101B-9397-08002B2CF9AE}" pid="5" name="ArticulateProjectFull">
    <vt:lpwstr>G:\Social Studies\Mesopotamia\mesopotamia-ancient-sumer.ppta</vt:lpwstr>
  </property>
</Properties>
</file>