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1A913B-1806-4EF2-AA75-94F8B9C39F96}" type="datetimeFigureOut">
              <a:rPr lang="en-US" smtClean="0"/>
              <a:pPr/>
              <a:t>10/4/2014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2F61A-EC4A-44EC-8F95-393130988AB8}" type="slidenum">
              <a:rPr lang="en-US" smtClean="0"/>
              <a:pPr/>
              <a:t>‹#›</a:t>
            </a:fld>
            <a:endParaRPr lang="en-US"/>
          </a:p>
        </p:txBody>
      </p:sp>
    </p:spTree>
    <p:extLst>
      <p:ext uri="{BB962C8B-B14F-4D97-AF65-F5344CB8AC3E}">
        <p14:creationId xmlns:p14="http://schemas.microsoft.com/office/powerpoint/2010/main" xmlns="" val="1882126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A913B-1806-4EF2-AA75-94F8B9C39F96}" type="datetimeFigureOut">
              <a:rPr lang="en-US" smtClean="0"/>
              <a:pPr/>
              <a:t>10/4/2014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2F61A-EC4A-44EC-8F95-393130988AB8}" type="slidenum">
              <a:rPr lang="en-US" smtClean="0"/>
              <a:pPr/>
              <a:t>‹#›</a:t>
            </a:fld>
            <a:endParaRPr lang="en-US"/>
          </a:p>
        </p:txBody>
      </p:sp>
    </p:spTree>
    <p:extLst>
      <p:ext uri="{BB962C8B-B14F-4D97-AF65-F5344CB8AC3E}">
        <p14:creationId xmlns:p14="http://schemas.microsoft.com/office/powerpoint/2010/main" xmlns="" val="2031181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A913B-1806-4EF2-AA75-94F8B9C39F96}" type="datetimeFigureOut">
              <a:rPr lang="en-US" smtClean="0"/>
              <a:pPr/>
              <a:t>10/4/2014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2F61A-EC4A-44EC-8F95-393130988AB8}" type="slidenum">
              <a:rPr lang="en-US" smtClean="0"/>
              <a:pPr/>
              <a:t>‹#›</a:t>
            </a:fld>
            <a:endParaRPr lang="en-US"/>
          </a:p>
        </p:txBody>
      </p:sp>
    </p:spTree>
    <p:extLst>
      <p:ext uri="{BB962C8B-B14F-4D97-AF65-F5344CB8AC3E}">
        <p14:creationId xmlns:p14="http://schemas.microsoft.com/office/powerpoint/2010/main" xmlns="" val="3386374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A913B-1806-4EF2-AA75-94F8B9C39F96}" type="datetimeFigureOut">
              <a:rPr lang="en-US" smtClean="0"/>
              <a:pPr/>
              <a:t>10/4/2014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2F61A-EC4A-44EC-8F95-393130988AB8}" type="slidenum">
              <a:rPr lang="en-US" smtClean="0"/>
              <a:pPr/>
              <a:t>‹#›</a:t>
            </a:fld>
            <a:endParaRPr lang="en-US"/>
          </a:p>
        </p:txBody>
      </p:sp>
    </p:spTree>
    <p:extLst>
      <p:ext uri="{BB962C8B-B14F-4D97-AF65-F5344CB8AC3E}">
        <p14:creationId xmlns:p14="http://schemas.microsoft.com/office/powerpoint/2010/main" xmlns="" val="1170588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1A913B-1806-4EF2-AA75-94F8B9C39F96}" type="datetimeFigureOut">
              <a:rPr lang="en-US" smtClean="0"/>
              <a:pPr/>
              <a:t>10/4/2014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2F61A-EC4A-44EC-8F95-393130988AB8}" type="slidenum">
              <a:rPr lang="en-US" smtClean="0"/>
              <a:pPr/>
              <a:t>‹#›</a:t>
            </a:fld>
            <a:endParaRPr lang="en-US"/>
          </a:p>
        </p:txBody>
      </p:sp>
    </p:spTree>
    <p:extLst>
      <p:ext uri="{BB962C8B-B14F-4D97-AF65-F5344CB8AC3E}">
        <p14:creationId xmlns:p14="http://schemas.microsoft.com/office/powerpoint/2010/main" xmlns="" val="3757255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1A913B-1806-4EF2-AA75-94F8B9C39F96}" type="datetimeFigureOut">
              <a:rPr lang="en-US" smtClean="0"/>
              <a:pPr/>
              <a:t>10/4/2014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D2F61A-EC4A-44EC-8F95-393130988AB8}" type="slidenum">
              <a:rPr lang="en-US" smtClean="0"/>
              <a:pPr/>
              <a:t>‹#›</a:t>
            </a:fld>
            <a:endParaRPr lang="en-US"/>
          </a:p>
        </p:txBody>
      </p:sp>
    </p:spTree>
    <p:extLst>
      <p:ext uri="{BB962C8B-B14F-4D97-AF65-F5344CB8AC3E}">
        <p14:creationId xmlns:p14="http://schemas.microsoft.com/office/powerpoint/2010/main" xmlns="" val="2405897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1A913B-1806-4EF2-AA75-94F8B9C39F96}" type="datetimeFigureOut">
              <a:rPr lang="en-US" smtClean="0"/>
              <a:pPr/>
              <a:t>10/4/2014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D2F61A-EC4A-44EC-8F95-393130988AB8}" type="slidenum">
              <a:rPr lang="en-US" smtClean="0"/>
              <a:pPr/>
              <a:t>‹#›</a:t>
            </a:fld>
            <a:endParaRPr lang="en-US"/>
          </a:p>
        </p:txBody>
      </p:sp>
    </p:spTree>
    <p:extLst>
      <p:ext uri="{BB962C8B-B14F-4D97-AF65-F5344CB8AC3E}">
        <p14:creationId xmlns:p14="http://schemas.microsoft.com/office/powerpoint/2010/main" xmlns="" val="857770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1A913B-1806-4EF2-AA75-94F8B9C39F96}" type="datetimeFigureOut">
              <a:rPr lang="en-US" smtClean="0"/>
              <a:pPr/>
              <a:t>10/4/2014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D2F61A-EC4A-44EC-8F95-393130988AB8}" type="slidenum">
              <a:rPr lang="en-US" smtClean="0"/>
              <a:pPr/>
              <a:t>‹#›</a:t>
            </a:fld>
            <a:endParaRPr lang="en-US"/>
          </a:p>
        </p:txBody>
      </p:sp>
    </p:spTree>
    <p:extLst>
      <p:ext uri="{BB962C8B-B14F-4D97-AF65-F5344CB8AC3E}">
        <p14:creationId xmlns:p14="http://schemas.microsoft.com/office/powerpoint/2010/main" xmlns="" val="439646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A913B-1806-4EF2-AA75-94F8B9C39F96}" type="datetimeFigureOut">
              <a:rPr lang="en-US" smtClean="0"/>
              <a:pPr/>
              <a:t>10/4/2014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D2F61A-EC4A-44EC-8F95-393130988AB8}" type="slidenum">
              <a:rPr lang="en-US" smtClean="0"/>
              <a:pPr/>
              <a:t>‹#›</a:t>
            </a:fld>
            <a:endParaRPr lang="en-US"/>
          </a:p>
        </p:txBody>
      </p:sp>
    </p:spTree>
    <p:extLst>
      <p:ext uri="{BB962C8B-B14F-4D97-AF65-F5344CB8AC3E}">
        <p14:creationId xmlns:p14="http://schemas.microsoft.com/office/powerpoint/2010/main" xmlns="" val="805294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1A913B-1806-4EF2-AA75-94F8B9C39F96}" type="datetimeFigureOut">
              <a:rPr lang="en-US" smtClean="0"/>
              <a:pPr/>
              <a:t>10/4/2014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D2F61A-EC4A-44EC-8F95-393130988AB8}" type="slidenum">
              <a:rPr lang="en-US" smtClean="0"/>
              <a:pPr/>
              <a:t>‹#›</a:t>
            </a:fld>
            <a:endParaRPr lang="en-US"/>
          </a:p>
        </p:txBody>
      </p:sp>
    </p:spTree>
    <p:extLst>
      <p:ext uri="{BB962C8B-B14F-4D97-AF65-F5344CB8AC3E}">
        <p14:creationId xmlns:p14="http://schemas.microsoft.com/office/powerpoint/2010/main" xmlns="" val="3705999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1A913B-1806-4EF2-AA75-94F8B9C39F96}" type="datetimeFigureOut">
              <a:rPr lang="en-US" smtClean="0"/>
              <a:pPr/>
              <a:t>10/4/2014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D2F61A-EC4A-44EC-8F95-393130988AB8}" type="slidenum">
              <a:rPr lang="en-US" smtClean="0"/>
              <a:pPr/>
              <a:t>‹#›</a:t>
            </a:fld>
            <a:endParaRPr lang="en-US"/>
          </a:p>
        </p:txBody>
      </p:sp>
    </p:spTree>
    <p:extLst>
      <p:ext uri="{BB962C8B-B14F-4D97-AF65-F5344CB8AC3E}">
        <p14:creationId xmlns:p14="http://schemas.microsoft.com/office/powerpoint/2010/main" xmlns="" val="2785201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1A913B-1806-4EF2-AA75-94F8B9C39F96}" type="datetimeFigureOut">
              <a:rPr lang="en-US" smtClean="0"/>
              <a:pPr/>
              <a:t>10/4/2014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D2F61A-EC4A-44EC-8F95-393130988AB8}" type="slidenum">
              <a:rPr lang="en-US" smtClean="0"/>
              <a:pPr/>
              <a:t>‹#›</a:t>
            </a:fld>
            <a:endParaRPr lang="en-US"/>
          </a:p>
        </p:txBody>
      </p:sp>
    </p:spTree>
    <p:extLst>
      <p:ext uri="{BB962C8B-B14F-4D97-AF65-F5344CB8AC3E}">
        <p14:creationId xmlns:p14="http://schemas.microsoft.com/office/powerpoint/2010/main" xmlns="" val="462382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524000"/>
            <a:ext cx="3276600" cy="1143000"/>
          </a:xfrm>
        </p:spPr>
        <p:txBody>
          <a:bodyPr>
            <a:normAutofit/>
          </a:bodyPr>
          <a:lstStyle/>
          <a:p>
            <a:r>
              <a:rPr lang="en-US" sz="2400" b="1" dirty="0" smtClean="0">
                <a:solidFill>
                  <a:schemeClr val="accent2">
                    <a:lumMod val="75000"/>
                  </a:schemeClr>
                </a:solidFill>
              </a:rPr>
              <a:t>The Rise </a:t>
            </a:r>
            <a:r>
              <a:rPr lang="en-US" sz="2400" b="1" dirty="0">
                <a:solidFill>
                  <a:schemeClr val="accent2">
                    <a:lumMod val="75000"/>
                  </a:schemeClr>
                </a:solidFill>
              </a:rPr>
              <a:t>O</a:t>
            </a:r>
            <a:r>
              <a:rPr lang="en-US" sz="2400" b="1" dirty="0" smtClean="0">
                <a:solidFill>
                  <a:schemeClr val="accent2">
                    <a:lumMod val="75000"/>
                  </a:schemeClr>
                </a:solidFill>
              </a:rPr>
              <a:t>f The Akkadians</a:t>
            </a:r>
            <a:endParaRPr lang="en-US" sz="2400" b="1" dirty="0">
              <a:solidFill>
                <a:schemeClr val="accent2">
                  <a:lumMod val="75000"/>
                </a:schemeClr>
              </a:solidFill>
            </a:endParaRPr>
          </a:p>
        </p:txBody>
      </p:sp>
    </p:spTree>
    <p:custDataLst>
      <p:tags r:id="rId1"/>
    </p:custDataLst>
    <p:extLst>
      <p:ext uri="{BB962C8B-B14F-4D97-AF65-F5344CB8AC3E}">
        <p14:creationId xmlns:p14="http://schemas.microsoft.com/office/powerpoint/2010/main" xmlns="" val="27136931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Fall of the Empire</a:t>
            </a:r>
            <a:endParaRPr lang="en-US" b="1" dirty="0"/>
          </a:p>
        </p:txBody>
      </p:sp>
      <p:sp>
        <p:nvSpPr>
          <p:cNvPr id="3" name="Content Placeholder 2"/>
          <p:cNvSpPr>
            <a:spLocks noGrp="1"/>
          </p:cNvSpPr>
          <p:nvPr>
            <p:ph idx="1"/>
          </p:nvPr>
        </p:nvSpPr>
        <p:spPr/>
        <p:txBody>
          <a:bodyPr/>
          <a:lstStyle/>
          <a:p>
            <a:r>
              <a:rPr lang="en-US" dirty="0" smtClean="0"/>
              <a:t>In 2100 BC the Sumerian city of Ur rose back into power conquering the city of Akkad. The Empire was now ruled by a Sumerian king, but was still united. The empire grew weaker, however, and was eventually conquered by the Amorites in around 2000 BC. </a:t>
            </a:r>
            <a:endParaRPr lang="en-US" dirty="0"/>
          </a:p>
        </p:txBody>
      </p:sp>
    </p:spTree>
    <p:custDataLst>
      <p:tags r:id="rId1"/>
    </p:custDataLst>
    <p:extLst>
      <p:ext uri="{BB962C8B-B14F-4D97-AF65-F5344CB8AC3E}">
        <p14:creationId xmlns:p14="http://schemas.microsoft.com/office/powerpoint/2010/main" xmlns="" val="1534323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Interesting Facts About the Akkadians</a:t>
            </a:r>
            <a:endParaRPr lang="en-US" b="1"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  Many people in Mesopotamia at the time spoke two </a:t>
            </a:r>
            <a:br>
              <a:rPr lang="en-US" dirty="0" smtClean="0"/>
            </a:br>
            <a:r>
              <a:rPr lang="en-US" dirty="0" smtClean="0"/>
              <a:t>    languages, Akkadian and Sumerian.</a:t>
            </a:r>
          </a:p>
          <a:p>
            <a:pPr marL="0" indent="0">
              <a:buNone/>
            </a:pPr>
            <a:r>
              <a:rPr lang="en-US" dirty="0" smtClean="0"/>
              <a:t>•  There were many good roads built between the major</a:t>
            </a:r>
            <a:br>
              <a:rPr lang="en-US" dirty="0" smtClean="0"/>
            </a:br>
            <a:r>
              <a:rPr lang="en-US" dirty="0" smtClean="0"/>
              <a:t>    cities. They even developed an official postal service.</a:t>
            </a:r>
          </a:p>
          <a:p>
            <a:pPr marL="0" indent="0">
              <a:buNone/>
            </a:pPr>
            <a:r>
              <a:rPr lang="en-US" dirty="0" smtClean="0"/>
              <a:t>•  The Sumerians believed that the Akkadian Empire collapsed</a:t>
            </a:r>
            <a:br>
              <a:rPr lang="en-US" dirty="0" smtClean="0"/>
            </a:br>
            <a:r>
              <a:rPr lang="en-US" dirty="0" smtClean="0"/>
              <a:t>    because of a curse placed on them when </a:t>
            </a:r>
            <a:r>
              <a:rPr lang="en-US" dirty="0" err="1" smtClean="0"/>
              <a:t>Naram</a:t>
            </a:r>
            <a:r>
              <a:rPr lang="en-US" dirty="0" smtClean="0"/>
              <a:t>-Sin </a:t>
            </a:r>
            <a:br>
              <a:rPr lang="en-US" dirty="0" smtClean="0"/>
            </a:br>
            <a:r>
              <a:rPr lang="en-US" dirty="0" smtClean="0"/>
              <a:t>    conquered the city of Nippur and destroyed the temple.</a:t>
            </a:r>
          </a:p>
          <a:p>
            <a:pPr marL="0" indent="0">
              <a:buNone/>
            </a:pPr>
            <a:r>
              <a:rPr lang="en-US" dirty="0" smtClean="0"/>
              <a:t>•  The kings maintained power by installing their sons as </a:t>
            </a:r>
            <a:br>
              <a:rPr lang="en-US" dirty="0" smtClean="0"/>
            </a:br>
            <a:r>
              <a:rPr lang="en-US" dirty="0" smtClean="0"/>
              <a:t>    governors over the major cities. They also made their </a:t>
            </a:r>
            <a:br>
              <a:rPr lang="en-US" dirty="0" smtClean="0"/>
            </a:br>
            <a:r>
              <a:rPr lang="en-US" dirty="0" smtClean="0"/>
              <a:t>    daughters high priestesses over the major gods.</a:t>
            </a:r>
          </a:p>
          <a:p>
            <a:pPr marL="0" indent="0">
              <a:buNone/>
            </a:pPr>
            <a:r>
              <a:rPr lang="en-US" dirty="0" smtClean="0"/>
              <a:t>•  Sargon installed the first dynasty. He came up with the idea </a:t>
            </a:r>
            <a:br>
              <a:rPr lang="en-US" dirty="0" smtClean="0"/>
            </a:br>
            <a:r>
              <a:rPr lang="en-US" dirty="0" smtClean="0"/>
              <a:t>    that a man's sons should inherit his kingdom</a:t>
            </a:r>
          </a:p>
        </p:txBody>
      </p:sp>
    </p:spTree>
    <p:custDataLst>
      <p:tags r:id="rId1"/>
    </p:custDataLst>
    <p:extLst>
      <p:ext uri="{BB962C8B-B14F-4D97-AF65-F5344CB8AC3E}">
        <p14:creationId xmlns:p14="http://schemas.microsoft.com/office/powerpoint/2010/main" xmlns="" val="38552031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End</a:t>
            </a:r>
            <a:endParaRPr lang="en-US" b="1" dirty="0"/>
          </a:p>
        </p:txBody>
      </p:sp>
      <p:pic>
        <p:nvPicPr>
          <p:cNvPr id="3076"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257800" y="1752600"/>
            <a:ext cx="2667000" cy="235454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3077"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47800" y="1728651"/>
            <a:ext cx="2438400" cy="1219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3078" name="Picture 6"/>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447800" y="3733800"/>
            <a:ext cx="2724150" cy="16764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xmlns="" val="2868732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Rise of Akkadians</a:t>
            </a:r>
            <a:endParaRPr lang="en-US" b="1" dirty="0"/>
          </a:p>
        </p:txBody>
      </p:sp>
      <p:sp>
        <p:nvSpPr>
          <p:cNvPr id="3" name="Content Placeholder 2"/>
          <p:cNvSpPr>
            <a:spLocks noGrp="1"/>
          </p:cNvSpPr>
          <p:nvPr>
            <p:ph idx="1"/>
          </p:nvPr>
        </p:nvSpPr>
        <p:spPr/>
        <p:txBody>
          <a:bodyPr/>
          <a:lstStyle/>
          <a:p>
            <a:r>
              <a:rPr lang="en-US" dirty="0" smtClean="0"/>
              <a:t>The city of Akkad was the center of the world's first empire, the Akkadian Empire. The people of Akkad, under the leadership of Sargon the Great, conquered many of the Sumerian city-states and took control of Mesopotamia. The Akkadian language took the place of Sumerian and continued to be the primary language of the region into the Babylonian and Assyrian Empires. </a:t>
            </a:r>
            <a:endParaRPr lang="en-US" dirty="0"/>
          </a:p>
        </p:txBody>
      </p:sp>
    </p:spTree>
    <p:custDataLst>
      <p:tags r:id="rId1"/>
    </p:custDataLst>
    <p:extLst>
      <p:ext uri="{BB962C8B-B14F-4D97-AF65-F5344CB8AC3E}">
        <p14:creationId xmlns:p14="http://schemas.microsoft.com/office/powerpoint/2010/main" xmlns="" val="3219228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en-US" dirty="0" smtClean="0"/>
              <a:t>Archeologists still haven't found the city of Akkad and are unsure where it is located. It was likely located in southern Mesopotamia just east of the Tigris River.</a:t>
            </a:r>
          </a:p>
          <a:p>
            <a:r>
              <a:rPr lang="en-US" dirty="0" smtClean="0"/>
              <a:t>The first Empire to rule all of Mesopotamia was the Akkadian Empire. It lasted for around 200 years from 2300 BC to 2100 BC. </a:t>
            </a:r>
            <a:endParaRPr lang="en-US" dirty="0"/>
          </a:p>
        </p:txBody>
      </p:sp>
    </p:spTree>
    <p:custDataLst>
      <p:tags r:id="rId1"/>
    </p:custDataLst>
    <p:extLst>
      <p:ext uri="{BB962C8B-B14F-4D97-AF65-F5344CB8AC3E}">
        <p14:creationId xmlns:p14="http://schemas.microsoft.com/office/powerpoint/2010/main" xmlns="" val="3937100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it Began</a:t>
            </a:r>
            <a:endParaRPr lang="en-US" b="1" dirty="0"/>
          </a:p>
        </p:txBody>
      </p:sp>
      <p:sp>
        <p:nvSpPr>
          <p:cNvPr id="3" name="Content Placeholder 2"/>
          <p:cNvSpPr>
            <a:spLocks noGrp="1"/>
          </p:cNvSpPr>
          <p:nvPr>
            <p:ph idx="1"/>
          </p:nvPr>
        </p:nvSpPr>
        <p:spPr/>
        <p:txBody>
          <a:bodyPr>
            <a:normAutofit lnSpcReduction="10000"/>
          </a:bodyPr>
          <a:lstStyle/>
          <a:p>
            <a:r>
              <a:rPr lang="en-US" dirty="0" smtClean="0"/>
              <a:t>The Akkadians lived in northern Mesopotamia while the Sumerians lived in the south. They had a similar government and culture as the Sumerians, but spoke a different language. The government was made up of individual city-states. This was where each city had its own ruler that controlled the city and the surrounding area. Initially these city-states were not united and often warred with each other. </a:t>
            </a:r>
            <a:endParaRPr lang="en-US" dirty="0"/>
          </a:p>
        </p:txBody>
      </p:sp>
    </p:spTree>
    <p:custDataLst>
      <p:tags r:id="rId1"/>
    </p:custDataLst>
    <p:extLst>
      <p:ext uri="{BB962C8B-B14F-4D97-AF65-F5344CB8AC3E}">
        <p14:creationId xmlns:p14="http://schemas.microsoft.com/office/powerpoint/2010/main" xmlns="" val="1175951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lstStyle/>
          <a:p>
            <a:r>
              <a:rPr lang="en-US" dirty="0" smtClean="0"/>
              <a:t>Over time, the Akkadian rulers began to see the advantage of uniting many of their cities under a single nation. They began to form alliances and work together. </a:t>
            </a:r>
            <a:endParaRPr lang="en-US" dirty="0"/>
          </a:p>
        </p:txBody>
      </p:sp>
      <p:pic>
        <p:nvPicPr>
          <p:cNvPr id="8194" name="Picture 2" descr="https://encrypted-tbn3.gstatic.com/images?q=tbn:ANd9GcT4ZOMBzvw8RKHAvWuuDGR-MqlhGOU7Xg02W97Ppv1AJeO2gK0wKg"/>
          <p:cNvPicPr>
            <a:picLocks noChangeAspect="1" noChangeArrowheads="1"/>
          </p:cNvPicPr>
          <p:nvPr/>
        </p:nvPicPr>
        <p:blipFill>
          <a:blip r:embed="rId3" cstate="print"/>
          <a:srcRect/>
          <a:stretch>
            <a:fillRect/>
          </a:stretch>
        </p:blipFill>
        <p:spPr bwMode="auto">
          <a:xfrm>
            <a:off x="3352800" y="4038600"/>
            <a:ext cx="2200275" cy="2076450"/>
          </a:xfrm>
          <a:prstGeom prst="rect">
            <a:avLst/>
          </a:prstGeom>
          <a:noFill/>
        </p:spPr>
      </p:pic>
    </p:spTree>
    <p:custDataLst>
      <p:tags r:id="rId1"/>
    </p:custDataLst>
    <p:extLst>
      <p:ext uri="{BB962C8B-B14F-4D97-AF65-F5344CB8AC3E}">
        <p14:creationId xmlns:p14="http://schemas.microsoft.com/office/powerpoint/2010/main" xmlns="" val="41443750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Sargon the Great</a:t>
            </a:r>
            <a:endParaRPr lang="en-US" b="1" dirty="0"/>
          </a:p>
        </p:txBody>
      </p:sp>
      <p:sp>
        <p:nvSpPr>
          <p:cNvPr id="3" name="Content Placeholder 2"/>
          <p:cNvSpPr>
            <a:spLocks noGrp="1"/>
          </p:cNvSpPr>
          <p:nvPr>
            <p:ph idx="1"/>
          </p:nvPr>
        </p:nvSpPr>
        <p:spPr/>
        <p:txBody>
          <a:bodyPr/>
          <a:lstStyle/>
          <a:p>
            <a:r>
              <a:rPr lang="en-US" dirty="0" smtClean="0"/>
              <a:t>Around 2300 BC Sargon the Great rose to power. He established his own city named Akkad. When the powerful Sumerian city of </a:t>
            </a:r>
            <a:r>
              <a:rPr lang="en-US" dirty="0" err="1" smtClean="0"/>
              <a:t>Uruk</a:t>
            </a:r>
            <a:r>
              <a:rPr lang="en-US" dirty="0" smtClean="0"/>
              <a:t> attacked his city, he fought back and eventually conquered </a:t>
            </a:r>
            <a:r>
              <a:rPr lang="en-US" dirty="0" err="1" smtClean="0"/>
              <a:t>Uruk</a:t>
            </a:r>
            <a:r>
              <a:rPr lang="en-US" dirty="0" smtClean="0"/>
              <a:t>. He then went on to conquer all of the Sumerian city-states and united northern and southern Mesopotamia under a single ruler. </a:t>
            </a:r>
            <a:endParaRPr lang="en-US" dirty="0"/>
          </a:p>
        </p:txBody>
      </p:sp>
    </p:spTree>
    <p:custDataLst>
      <p:tags r:id="rId1"/>
    </p:custDataLst>
    <p:extLst>
      <p:ext uri="{BB962C8B-B14F-4D97-AF65-F5344CB8AC3E}">
        <p14:creationId xmlns:p14="http://schemas.microsoft.com/office/powerpoint/2010/main" xmlns="" val="38883056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Sargon the Great</a:t>
            </a:r>
            <a:r>
              <a:rPr lang="en-US" dirty="0" smtClean="0"/>
              <a:t/>
            </a:r>
            <a:br>
              <a:rPr lang="en-US" dirty="0" smtClean="0"/>
            </a:br>
            <a:r>
              <a:rPr lang="en-US" sz="1800" i="1" dirty="0" smtClean="0"/>
              <a:t>(Continued)</a:t>
            </a:r>
            <a:endParaRPr lang="en-US" sz="1800" i="1" dirty="0"/>
          </a:p>
        </p:txBody>
      </p:sp>
      <p:pic>
        <p:nvPicPr>
          <p:cNvPr id="1026" name="Picture 2"/>
          <p:cNvPicPr>
            <a:picLocks noGrp="1" noChangeAspect="1" noChangeArrowheads="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05000" y="1691062"/>
            <a:ext cx="1752600" cy="332858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Rectangle 3"/>
          <p:cNvSpPr/>
          <p:nvPr/>
        </p:nvSpPr>
        <p:spPr>
          <a:xfrm>
            <a:off x="3124200" y="5137666"/>
            <a:ext cx="1772986" cy="369332"/>
          </a:xfrm>
          <a:prstGeom prst="rect">
            <a:avLst/>
          </a:prstGeom>
        </p:spPr>
        <p:txBody>
          <a:bodyPr wrap="none">
            <a:spAutoFit/>
          </a:bodyPr>
          <a:lstStyle/>
          <a:p>
            <a:r>
              <a:rPr lang="en-US" dirty="0" smtClean="0"/>
              <a:t>Sargon the Great</a:t>
            </a:r>
            <a:endParaRPr lang="en-US" dirty="0"/>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572000" y="1676399"/>
            <a:ext cx="2590801" cy="334324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xmlns="" val="2630616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Empire Expands</a:t>
            </a:r>
            <a:endParaRPr lang="en-US" b="1" dirty="0"/>
          </a:p>
        </p:txBody>
      </p:sp>
      <p:sp>
        <p:nvSpPr>
          <p:cNvPr id="3" name="Content Placeholder 2"/>
          <p:cNvSpPr>
            <a:spLocks noGrp="1"/>
          </p:cNvSpPr>
          <p:nvPr>
            <p:ph idx="1"/>
          </p:nvPr>
        </p:nvSpPr>
        <p:spPr/>
        <p:txBody>
          <a:bodyPr/>
          <a:lstStyle/>
          <a:p>
            <a:r>
              <a:rPr lang="en-US" dirty="0" smtClean="0"/>
              <a:t>Over the next two hundred years, the Akkadian Empire continued to expand. They attacked and conquered the </a:t>
            </a:r>
            <a:r>
              <a:rPr lang="en-US" dirty="0" err="1" smtClean="0"/>
              <a:t>Elamites</a:t>
            </a:r>
            <a:r>
              <a:rPr lang="en-US" dirty="0" smtClean="0"/>
              <a:t> to the east. They moved south to Oman. They even went as far west as the Mediterranean Sea and Syria.</a:t>
            </a:r>
            <a:endParaRPr lang="en-US" dirty="0"/>
          </a:p>
        </p:txBody>
      </p:sp>
    </p:spTree>
    <p:custDataLst>
      <p:tags r:id="rId1"/>
    </p:custDataLst>
    <p:extLst>
      <p:ext uri="{BB962C8B-B14F-4D97-AF65-F5344CB8AC3E}">
        <p14:creationId xmlns:p14="http://schemas.microsoft.com/office/powerpoint/2010/main" xmlns="" val="28477394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Naram</a:t>
            </a:r>
            <a:r>
              <a:rPr lang="en-US" b="1" dirty="0" smtClean="0"/>
              <a:t>-Sin</a:t>
            </a:r>
            <a:endParaRPr lang="en-US" b="1" dirty="0"/>
          </a:p>
        </p:txBody>
      </p:sp>
      <p:sp>
        <p:nvSpPr>
          <p:cNvPr id="3" name="Content Placeholder 2"/>
          <p:cNvSpPr>
            <a:spLocks noGrp="1"/>
          </p:cNvSpPr>
          <p:nvPr>
            <p:ph idx="1"/>
          </p:nvPr>
        </p:nvSpPr>
        <p:spPr>
          <a:xfrm>
            <a:off x="457200" y="1600201"/>
            <a:ext cx="8229600" cy="2971800"/>
          </a:xfrm>
        </p:spPr>
        <p:txBody>
          <a:bodyPr/>
          <a:lstStyle/>
          <a:p>
            <a:r>
              <a:rPr lang="en-US" dirty="0" smtClean="0"/>
              <a:t>One of the great kings of Akkad was </a:t>
            </a:r>
            <a:r>
              <a:rPr lang="en-US" dirty="0" err="1" smtClean="0"/>
              <a:t>Naram</a:t>
            </a:r>
            <a:r>
              <a:rPr lang="en-US" dirty="0" smtClean="0"/>
              <a:t>-Sin. He was the grandson of Sargon the Great. </a:t>
            </a:r>
            <a:r>
              <a:rPr lang="en-US" dirty="0" err="1" smtClean="0"/>
              <a:t>Naram</a:t>
            </a:r>
            <a:r>
              <a:rPr lang="en-US" dirty="0" smtClean="0"/>
              <a:t>-Sin ruled for over 50 years. He crushed revolts and expanded the empire. His reign is considered the peak of the Akkadian Empire. </a:t>
            </a:r>
            <a:endParaRPr lang="en-US" dirty="0"/>
          </a:p>
        </p:txBody>
      </p:sp>
    </p:spTree>
    <p:custDataLst>
      <p:tags r:id="rId1"/>
    </p:custDataLst>
    <p:extLst>
      <p:ext uri="{BB962C8B-B14F-4D97-AF65-F5344CB8AC3E}">
        <p14:creationId xmlns:p14="http://schemas.microsoft.com/office/powerpoint/2010/main" xmlns="" val="81763435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2"/>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470</Words>
  <Application>Microsoft Office PowerPoint</Application>
  <PresentationFormat>On-screen Show (4:3)</PresentationFormat>
  <Paragraphs>25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The Rise Of The Akkadians</vt:lpstr>
      <vt:lpstr>The Rise of Akkadians</vt:lpstr>
      <vt:lpstr>Slide 3</vt:lpstr>
      <vt:lpstr>How it Began</vt:lpstr>
      <vt:lpstr>Slide 5</vt:lpstr>
      <vt:lpstr>Sargon the Great</vt:lpstr>
      <vt:lpstr>Sargon the Great (Continued)</vt:lpstr>
      <vt:lpstr>The Empire Expands</vt:lpstr>
      <vt:lpstr>Naram-Sin</vt:lpstr>
      <vt:lpstr>Fall of the Empire</vt:lpstr>
      <vt:lpstr>Interesting Facts About the Akkadians</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Rise Of The Akkadians</dc:title>
  <dc:creator>Tommy Thompson</dc:creator>
  <cp:lastModifiedBy>ASUS</cp:lastModifiedBy>
  <cp:revision>6</cp:revision>
  <dcterms:created xsi:type="dcterms:W3CDTF">2014-10-04T22:14:51Z</dcterms:created>
  <dcterms:modified xsi:type="dcterms:W3CDTF">2014-10-05T00:59:28Z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The Rise Of The Akkadians</vt:lpwstr>
  </property>
  <property fmtid="{D5CDD505-2E9C-101B-9397-08002B2CF9AE}" pid="4" name="ArticulateGUID">
    <vt:lpwstr>F3A247DE-F67A-46B1-96C7-F44899CD29A7</vt:lpwstr>
  </property>
  <property fmtid="{D5CDD505-2E9C-101B-9397-08002B2CF9AE}" pid="5" name="ArticulateProjectFull">
    <vt:lpwstr>G:\Social Studies\Akkad\The Rise Of The Akkadians.ppta</vt:lpwstr>
  </property>
</Properties>
</file>